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7"/>
  </p:notesMasterIdLst>
  <p:sldIdLst>
    <p:sldId id="256" r:id="rId2"/>
    <p:sldId id="342" r:id="rId3"/>
    <p:sldId id="305" r:id="rId4"/>
    <p:sldId id="343" r:id="rId5"/>
    <p:sldId id="344" r:id="rId6"/>
    <p:sldId id="347" r:id="rId7"/>
    <p:sldId id="345" r:id="rId8"/>
    <p:sldId id="346" r:id="rId9"/>
    <p:sldId id="348" r:id="rId10"/>
    <p:sldId id="349" r:id="rId11"/>
    <p:sldId id="350" r:id="rId12"/>
    <p:sldId id="351" r:id="rId13"/>
    <p:sldId id="352" r:id="rId14"/>
    <p:sldId id="361" r:id="rId15"/>
    <p:sldId id="353" r:id="rId16"/>
    <p:sldId id="354" r:id="rId17"/>
    <p:sldId id="355" r:id="rId18"/>
    <p:sldId id="356" r:id="rId19"/>
    <p:sldId id="358" r:id="rId20"/>
    <p:sldId id="357" r:id="rId21"/>
    <p:sldId id="359" r:id="rId22"/>
    <p:sldId id="362" r:id="rId23"/>
    <p:sldId id="360" r:id="rId24"/>
    <p:sldId id="363" r:id="rId25"/>
    <p:sldId id="262" r:id="rId26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7E3F"/>
    <a:srgbClr val="ECE9E3"/>
    <a:srgbClr val="FFC8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272" autoAdjust="0"/>
    <p:restoredTop sz="97426" autoAdjust="0"/>
  </p:normalViewPr>
  <p:slideViewPr>
    <p:cSldViewPr>
      <p:cViewPr>
        <p:scale>
          <a:sx n="80" d="100"/>
          <a:sy n="80" d="100"/>
        </p:scale>
        <p:origin x="-1087" y="-7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C80C83-63DF-45E9-962B-5CB9BCB7AC92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8CA1F0-C57B-4B35-ADDB-63F6544D32F3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>
                <a:latin typeface="Calibri" pitchFamily="34" charset="0"/>
              </a:defRPr>
            </a:lvl1pPr>
            <a:extLst/>
          </a:lstStyle>
          <a:p>
            <a:r>
              <a:rPr kumimoji="0" lang="cs-CZ" dirty="0" smtClean="0"/>
              <a:t>Klepnutím lze upravit styl předlohy nadpisů.</a:t>
            </a:r>
            <a:endParaRPr kumimoji="0" lang="en-US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  <a:latin typeface="Calibr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cs-CZ" dirty="0" smtClean="0"/>
              <a:t>Klepnutím lze upravit styl předlohy podnadpisů.</a:t>
            </a:r>
            <a:endParaRPr kumimoji="0" lang="en-US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8" name="Obdélní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lvl1pPr>
              <a:defRPr>
                <a:latin typeface="Calibri" pitchFamily="34" charset="0"/>
              </a:defRPr>
            </a:lvl1pPr>
            <a:extLst/>
          </a:lstStyle>
          <a:p>
            <a:r>
              <a:rPr kumimoji="0" lang="cs-CZ" dirty="0" smtClean="0"/>
              <a:t>Klepnutím lze upravit styl předlohy nadpisů.</a:t>
            </a:r>
            <a:endParaRPr kumimoji="0" lang="en-US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 pitchFamily="34" charset="0"/>
              </a:defRPr>
            </a:lvl1pPr>
            <a:lvl2pPr>
              <a:defRPr>
                <a:latin typeface="Calibri" pitchFamily="34" charset="0"/>
              </a:defRPr>
            </a:lvl2pPr>
            <a:lvl3pPr>
              <a:defRPr>
                <a:latin typeface="Calibri" pitchFamily="34" charset="0"/>
              </a:defRPr>
            </a:lvl3pPr>
            <a:lvl4pPr>
              <a:defRPr>
                <a:latin typeface="Calibri" pitchFamily="34" charset="0"/>
              </a:defRPr>
            </a:lvl4pPr>
            <a:lvl5pPr>
              <a:defRPr>
                <a:latin typeface="Calibri" pitchFamily="34" charset="0"/>
              </a:defRPr>
            </a:lvl5pPr>
            <a:extLst/>
          </a:lstStyle>
          <a:p>
            <a:pPr lvl="0" eaLnBrk="1" latinLnBrk="0" hangingPunct="1"/>
            <a:r>
              <a:rPr lang="cs-CZ" dirty="0" smtClean="0"/>
              <a:t>Klepnutím lze upravit styly předlohy textu.</a:t>
            </a:r>
          </a:p>
          <a:p>
            <a:pPr lvl="1" eaLnBrk="1" latinLnBrk="0" hangingPunct="1"/>
            <a:r>
              <a:rPr lang="cs-CZ" dirty="0" smtClean="0"/>
              <a:t>Druhá úroveň</a:t>
            </a:r>
          </a:p>
          <a:p>
            <a:pPr lvl="2" eaLnBrk="1" latinLnBrk="0" hangingPunct="1"/>
            <a:r>
              <a:rPr lang="cs-CZ" dirty="0" smtClean="0"/>
              <a:t>Třetí úroveň</a:t>
            </a:r>
          </a:p>
          <a:p>
            <a:pPr lvl="3" eaLnBrk="1" latinLnBrk="0" hangingPunct="1"/>
            <a:r>
              <a:rPr lang="cs-CZ" dirty="0" smtClean="0"/>
              <a:t>Čtvrtá úroveň</a:t>
            </a:r>
          </a:p>
          <a:p>
            <a:pPr lvl="4" eaLnBrk="1" latinLnBrk="0" hangingPunct="1"/>
            <a:r>
              <a:rPr lang="cs-CZ" dirty="0" smtClean="0"/>
              <a:t>Pátá úroveň</a:t>
            </a:r>
            <a:endParaRPr kumimoji="0" lang="en-US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12" name="Obdélní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Obdélní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4E6D0E64-626C-4D39-9432-F78FFD261915}" type="datetimeFigureOut">
              <a:rPr lang="cs-CZ" smtClean="0"/>
              <a:pPr/>
              <a:t>24.10.2010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76828697-5D5B-4B66-874D-0DC76F0374D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7" name="Obdélní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alibri" pitchFamily="34" charset="0"/>
            </a:endParaRPr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cs-CZ" dirty="0" smtClean="0"/>
              <a:t>Klepnutím lze upravit styl předlohy nadpisů.</a:t>
            </a:r>
            <a:endParaRPr kumimoji="0" lang="en-US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dirty="0" smtClean="0"/>
              <a:t>Klepnutím lze upravit styly předlohy textu.</a:t>
            </a:r>
          </a:p>
          <a:p>
            <a:pPr lvl="1" eaLnBrk="1" latinLnBrk="0" hangingPunct="1"/>
            <a:r>
              <a:rPr kumimoji="0" lang="cs-CZ" dirty="0" smtClean="0"/>
              <a:t>Druhá úroveň</a:t>
            </a:r>
          </a:p>
          <a:p>
            <a:pPr lvl="2" eaLnBrk="1" latinLnBrk="0" hangingPunct="1"/>
            <a:r>
              <a:rPr kumimoji="0" lang="cs-CZ" dirty="0" smtClean="0"/>
              <a:t>Třetí úroveň</a:t>
            </a:r>
          </a:p>
          <a:p>
            <a:pPr lvl="3" eaLnBrk="1" latinLnBrk="0" hangingPunct="1"/>
            <a:r>
              <a:rPr kumimoji="0" lang="cs-CZ" dirty="0" smtClean="0"/>
              <a:t>Čtvrtá úroveň</a:t>
            </a:r>
          </a:p>
          <a:p>
            <a:pPr lvl="4" eaLnBrk="1" latinLnBrk="0" hangingPunct="1"/>
            <a:r>
              <a:rPr kumimoji="0" lang="cs-CZ" dirty="0" smtClean="0"/>
              <a:t>Pátá úroveň</a:t>
            </a:r>
            <a:endParaRPr kumimoji="0" lang="en-US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latin typeface="Calibri" pitchFamily="34" charset="0"/>
              </a:defRPr>
            </a:lvl1pPr>
            <a:extLst/>
          </a:lstStyle>
          <a:p>
            <a:fld id="{4E6D0E64-626C-4D39-9432-F78FFD261915}" type="datetimeFigureOut">
              <a:rPr lang="cs-CZ" smtClean="0"/>
              <a:pPr/>
              <a:t>24.10.2010</a:t>
            </a:fld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latin typeface="Calibri" pitchFamily="34" charset="0"/>
              </a:defRPr>
            </a:lvl1pPr>
            <a:extLst/>
          </a:lstStyle>
          <a:p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latin typeface="Calibri" pitchFamily="34" charset="0"/>
              </a:defRPr>
            </a:lvl1pPr>
            <a:extLst/>
          </a:lstStyle>
          <a:p>
            <a:fld id="{76828697-5D5B-4B66-874D-0DC76F0374D1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Calibri" pitchFamily="34" charset="0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eduit.cz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tiff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://www.britannica.com/EBchecked/topic-art/726021/138797/Internal-workings-of-the-Arithmometer-a-calculator-designed-by-Charles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14348" y="2331712"/>
            <a:ext cx="8077200" cy="1241304"/>
          </a:xfrm>
        </p:spPr>
        <p:txBody>
          <a:bodyPr/>
          <a:lstStyle/>
          <a:p>
            <a:r>
              <a:rPr lang="cs-CZ" dirty="0" smtClean="0"/>
              <a:t>Historie výpočetní techniky</a:t>
            </a:r>
            <a:endParaRPr lang="cs-CZ" dirty="0"/>
          </a:p>
        </p:txBody>
      </p:sp>
      <p:pic>
        <p:nvPicPr>
          <p:cNvPr id="5" name="Obrázek 4" descr="loga všechna s bílým okraje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5266944"/>
            <a:ext cx="9144000" cy="159105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85786" y="3571876"/>
            <a:ext cx="67151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Výukový modul projektu:</a:t>
            </a:r>
          </a:p>
          <a:p>
            <a:r>
              <a:rPr lang="cs-CZ" b="1" dirty="0" smtClean="0">
                <a:latin typeface="Calibri" pitchFamily="34" charset="0"/>
              </a:rPr>
              <a:t>Nové formy výuky ve školách kraje Vysočina</a:t>
            </a:r>
            <a:endParaRPr lang="cs-CZ" dirty="0" smtClean="0">
              <a:latin typeface="Calibri" pitchFamily="34" charset="0"/>
            </a:endParaRPr>
          </a:p>
          <a:p>
            <a:endParaRPr lang="cs-CZ" dirty="0" smtClean="0">
              <a:latin typeface="Cambria" pitchFamily="18" charset="0"/>
            </a:endParaRPr>
          </a:p>
          <a:p>
            <a:r>
              <a:rPr lang="cs-CZ" dirty="0" smtClean="0">
                <a:latin typeface="Cambria" pitchFamily="18" charset="0"/>
              </a:rPr>
              <a:t>Projekt je spolufinancován Evropským sociálním fondem</a:t>
            </a:r>
          </a:p>
          <a:p>
            <a:r>
              <a:rPr lang="cs-CZ" dirty="0" smtClean="0">
                <a:latin typeface="Cambria" pitchFamily="18" charset="0"/>
              </a:rPr>
              <a:t>a státním rozpočtem České republiky</a:t>
            </a:r>
          </a:p>
          <a:p>
            <a:endParaRPr lang="cs-CZ" dirty="0">
              <a:latin typeface="Calibri" pitchFamily="34" charset="0"/>
            </a:endParaRPr>
          </a:p>
        </p:txBody>
      </p:sp>
      <p:sp>
        <p:nvSpPr>
          <p:cNvPr id="7" name="Podnadpis 2"/>
          <p:cNvSpPr txBox="1">
            <a:spLocks/>
          </p:cNvSpPr>
          <p:nvPr/>
        </p:nvSpPr>
        <p:spPr>
          <a:xfrm>
            <a:off x="642910" y="571480"/>
            <a:ext cx="8077200" cy="1113862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rPr>
              <a:t>Pavel Roubal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rPr>
              <a:t>© 2010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6342159" y="202539"/>
            <a:ext cx="2262289" cy="185830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5" presetClass="exit" presetSubtype="1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" dur="3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/>
          <a:lstStyle/>
          <a:p>
            <a:r>
              <a:rPr lang="cs-CZ" sz="4800" dirty="0" smtClean="0"/>
              <a:t>Děrné štítky 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688632" cy="4104456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b="1" dirty="0" smtClean="0"/>
              <a:t>Děrné štítky </a:t>
            </a:r>
            <a:r>
              <a:rPr lang="cs-CZ" sz="2400" dirty="0" smtClean="0"/>
              <a:t>se používaly od začátku 19. století jako nástroj k „programování“ vzorů u tkalcovských stavů.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cs-CZ" sz="2400" b="1" dirty="0" smtClean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dirty="0" smtClean="0"/>
              <a:t>V roce 1890 Herman </a:t>
            </a:r>
            <a:r>
              <a:rPr lang="cs-CZ" sz="2400" dirty="0" err="1" smtClean="0"/>
              <a:t>Hollerith</a:t>
            </a:r>
            <a:r>
              <a:rPr lang="cs-CZ" sz="2400" dirty="0" smtClean="0"/>
              <a:t> použil děrný štítek jako záznamové médium pro své elektromechanické sčítací stroje sloužící pro sčítání obyvatel v USA.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cs-CZ" sz="2400" b="1" dirty="0" smtClean="0"/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b="1" dirty="0" smtClean="0"/>
              <a:t>Děrné štítky se využívaly pro záznam dat dalších 60 let.</a:t>
            </a:r>
            <a:endParaRPr lang="cs-CZ" sz="2400" dirty="0" smtClean="0"/>
          </a:p>
          <a:p>
            <a:endParaRPr lang="cs-CZ" sz="28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251520" y="58162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sp>
        <p:nvSpPr>
          <p:cNvPr id="39" name="Obdélník 38"/>
          <p:cNvSpPr/>
          <p:nvPr/>
        </p:nvSpPr>
        <p:spPr>
          <a:xfrm flipV="1">
            <a:off x="0" y="6093295"/>
            <a:ext cx="5652120" cy="72005"/>
          </a:xfrm>
          <a:prstGeom prst="rect">
            <a:avLst/>
          </a:prstGeom>
          <a:solidFill>
            <a:srgbClr val="D37E3F"/>
          </a:solidFill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6372200" y="404664"/>
            <a:ext cx="1946560" cy="854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700808"/>
            <a:ext cx="1877169" cy="42486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38" name="Přímá spojovací šipka 37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Přímá spojovací čára 40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2" name="TextovéPole 41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43" name="TextovéPole 42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44" name="TextovéPole 43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45" name="Přímá spojovací čára 44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Přímá spojovací čára 45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7" name="Přímá spojovací čára 46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Přímá spojovací čára 47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Přímá spojovací čára 48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Přímá spojovací čára 49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Přímá spojovací čára 50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Přímá spojovací čára 51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Přímá spojovací čára 52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Přímá spojovací čára 53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TextovéPole 54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56" name="TextovéPole 55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57" name="TextovéPole 56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58" name="TextovéPole 57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59" name="TextovéPole 58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60" name="TextovéPole 59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61" name="TextovéPole 60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62" name="TextovéPole 61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 fontScale="90000"/>
          </a:bodyPr>
          <a:lstStyle/>
          <a:p>
            <a:r>
              <a:rPr lang="cs-CZ" sz="4800" dirty="0" smtClean="0"/>
              <a:t>Elektromechanické počítací stroje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cs-CZ" sz="2000" dirty="0" smtClean="0"/>
              <a:t>Na </a:t>
            </a:r>
            <a:r>
              <a:rPr lang="cs-CZ" sz="2000" i="1" dirty="0" smtClean="0"/>
              <a:t>přelomu 19. století </a:t>
            </a:r>
            <a:r>
              <a:rPr lang="cs-CZ" sz="2000" dirty="0" smtClean="0"/>
              <a:t>vymyslel </a:t>
            </a:r>
            <a:r>
              <a:rPr lang="cs-CZ" sz="2000" b="1" dirty="0" smtClean="0"/>
              <a:t>Herman </a:t>
            </a:r>
            <a:r>
              <a:rPr lang="cs-CZ" sz="2000" b="1" dirty="0" err="1" smtClean="0"/>
              <a:t>Hollerith</a:t>
            </a:r>
            <a:r>
              <a:rPr lang="cs-CZ" sz="2000" b="1" dirty="0" smtClean="0"/>
              <a:t> </a:t>
            </a:r>
            <a:r>
              <a:rPr lang="cs-CZ" sz="2000" i="1" dirty="0" smtClean="0"/>
              <a:t>sčítací stroj</a:t>
            </a:r>
            <a:r>
              <a:rPr lang="cs-CZ" sz="2000" dirty="0" smtClean="0"/>
              <a:t>, který snímal otvory </a:t>
            </a:r>
            <a:r>
              <a:rPr lang="cs-CZ" sz="2000" i="1" dirty="0" smtClean="0"/>
              <a:t>v děrném štítku</a:t>
            </a:r>
            <a:r>
              <a:rPr lang="cs-CZ" sz="2000" dirty="0" smtClean="0"/>
              <a:t>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000" dirty="0" smtClean="0"/>
              <a:t>Při každém otvoru pak </a:t>
            </a:r>
            <a:r>
              <a:rPr lang="cs-CZ" sz="2000" i="1" dirty="0" smtClean="0"/>
              <a:t>magnet</a:t>
            </a:r>
            <a:r>
              <a:rPr lang="cs-CZ" sz="2000" dirty="0" smtClean="0"/>
              <a:t> sepnul </a:t>
            </a:r>
            <a:r>
              <a:rPr lang="cs-CZ" sz="2000" i="1" dirty="0" smtClean="0"/>
              <a:t>motorek</a:t>
            </a:r>
            <a:r>
              <a:rPr lang="cs-CZ" sz="2000" dirty="0" smtClean="0"/>
              <a:t>, který posunul číselník počítadla.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000" dirty="0" smtClean="0"/>
              <a:t>Využití těchto strojů výrazně zefektivnilo práci s velkým množstvím dat.</a:t>
            </a:r>
          </a:p>
          <a:p>
            <a:endParaRPr lang="cs-CZ" sz="24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1850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1860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1870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1880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1890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3491880" y="6093294"/>
            <a:ext cx="4320480" cy="7200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38" name="Skupina 37"/>
          <p:cNvGrpSpPr/>
          <p:nvPr/>
        </p:nvGrpSpPr>
        <p:grpSpPr>
          <a:xfrm>
            <a:off x="323528" y="4365102"/>
            <a:ext cx="5544616" cy="1563383"/>
            <a:chOff x="3000364" y="5197160"/>
            <a:chExt cx="6786610" cy="1637573"/>
          </a:xfrm>
        </p:grpSpPr>
        <p:sp>
          <p:nvSpPr>
            <p:cNvPr id="40" name="Zaoblený obdélník 39"/>
            <p:cNvSpPr/>
            <p:nvPr/>
          </p:nvSpPr>
          <p:spPr>
            <a:xfrm>
              <a:off x="3000364" y="5357826"/>
              <a:ext cx="6786610" cy="1214446"/>
            </a:xfrm>
            <a:prstGeom prst="roundRect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>
                <a:latin typeface="Calibri" pitchFamily="34" charset="0"/>
              </a:endParaRPr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8751091" y="5197160"/>
              <a:ext cx="78581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8800" b="1" dirty="0" smtClean="0">
                  <a:solidFill>
                    <a:schemeClr val="bg1"/>
                  </a:solidFill>
                  <a:latin typeface="Calibri" pitchFamily="34" charset="0"/>
                </a:rPr>
                <a:t>!</a:t>
              </a:r>
              <a:endParaRPr lang="cs-CZ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TextovéPole 41"/>
            <p:cNvSpPr txBox="1"/>
            <p:nvPr/>
          </p:nvSpPr>
          <p:spPr>
            <a:xfrm>
              <a:off x="3357554" y="5432371"/>
              <a:ext cx="5286411" cy="14023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700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Děrný štítek sloužil pro záznam </a:t>
              </a:r>
              <a:r>
                <a:rPr lang="cs-CZ" sz="2700" b="1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dat</a:t>
              </a:r>
              <a:r>
                <a:rPr lang="cs-CZ" sz="2700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, nikoliv programu</a:t>
              </a:r>
            </a:p>
            <a:p>
              <a:endParaRPr lang="cs-CZ" sz="2700" dirty="0">
                <a:latin typeface="Calibri" pitchFamily="34" charset="0"/>
              </a:endParaRPr>
            </a:p>
          </p:txBody>
        </p:sp>
      </p:grpSp>
      <p:pic>
        <p:nvPicPr>
          <p:cNvPr id="1026" name="Picture 2" descr="C:\Elza\1CIZÍ\Historie počítačů\hh-tabulator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916832"/>
            <a:ext cx="2952328" cy="25038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43" name="Skupina 42"/>
          <p:cNvGrpSpPr/>
          <p:nvPr/>
        </p:nvGrpSpPr>
        <p:grpSpPr>
          <a:xfrm>
            <a:off x="6012160" y="4509120"/>
            <a:ext cx="3131841" cy="1332272"/>
            <a:chOff x="2539430" y="5786454"/>
            <a:chExt cx="6604570" cy="1071546"/>
          </a:xfrm>
        </p:grpSpPr>
        <p:sp>
          <p:nvSpPr>
            <p:cNvPr id="44" name="Obdélník 43"/>
            <p:cNvSpPr/>
            <p:nvPr/>
          </p:nvSpPr>
          <p:spPr>
            <a:xfrm>
              <a:off x="2539430" y="5786454"/>
              <a:ext cx="6604570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5" name="TextovéPole 44"/>
            <p:cNvSpPr txBox="1"/>
            <p:nvPr/>
          </p:nvSpPr>
          <p:spPr>
            <a:xfrm>
              <a:off x="2843135" y="5857892"/>
              <a:ext cx="6300863" cy="816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U zrodu které firmy z oblasti IT stál Herman </a:t>
              </a:r>
              <a:r>
                <a:rPr lang="cs-CZ" sz="2000" b="1" dirty="0" err="1" smtClean="0">
                  <a:solidFill>
                    <a:srgbClr val="C00000"/>
                  </a:solidFill>
                  <a:latin typeface="Calibri" pitchFamily="34" charset="0"/>
                </a:rPr>
                <a:t>Hollerith</a:t>
              </a:r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?</a:t>
              </a:r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400" dirty="0" smtClean="0"/>
              <a:t>Reléové počítače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cs-CZ" sz="2400" dirty="0" smtClean="0"/>
              <a:t>První reléové počítače s označením Z1 až Z3 byly vytvořeny </a:t>
            </a:r>
            <a:r>
              <a:rPr lang="cs-CZ" sz="2400" i="1" dirty="0" err="1" smtClean="0"/>
              <a:t>Konradem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Zusem</a:t>
            </a:r>
            <a:r>
              <a:rPr lang="cs-CZ" sz="2400" i="1" dirty="0" smtClean="0"/>
              <a:t> </a:t>
            </a:r>
            <a:r>
              <a:rPr lang="cs-CZ" sz="2400" dirty="0" smtClean="0"/>
              <a:t> v Německu a byly zničeny za 2. sv. války.</a:t>
            </a:r>
          </a:p>
          <a:p>
            <a:pPr>
              <a:spcBef>
                <a:spcPts val="600"/>
              </a:spcBef>
            </a:pPr>
            <a:r>
              <a:rPr lang="cs-CZ" sz="2400" dirty="0" smtClean="0"/>
              <a:t>V roce 1944 uvedl Američan </a:t>
            </a:r>
            <a:r>
              <a:rPr lang="cs-CZ" sz="2400" i="1" dirty="0" err="1" smtClean="0"/>
              <a:t>Howard</a:t>
            </a:r>
            <a:r>
              <a:rPr lang="cs-CZ" sz="2400" i="1" dirty="0" smtClean="0"/>
              <a:t> </a:t>
            </a:r>
            <a:r>
              <a:rPr lang="cs-CZ" sz="2400" i="1" dirty="0" err="1" smtClean="0"/>
              <a:t>Aiken</a:t>
            </a:r>
            <a:r>
              <a:rPr lang="cs-CZ" sz="2400" dirty="0" smtClean="0"/>
              <a:t> do provozu počítač </a:t>
            </a:r>
            <a:r>
              <a:rPr lang="cs-CZ" sz="2400" b="1" dirty="0" err="1" smtClean="0"/>
              <a:t>Mark</a:t>
            </a:r>
            <a:r>
              <a:rPr lang="cs-CZ" sz="2400" b="1" dirty="0" smtClean="0"/>
              <a:t> I.</a:t>
            </a:r>
            <a:r>
              <a:rPr lang="cs-CZ" sz="2400" dirty="0" smtClean="0"/>
              <a:t>, který vážil 5 tun a skládal se z 3 500 relé.</a:t>
            </a:r>
          </a:p>
          <a:p>
            <a:pPr>
              <a:spcBef>
                <a:spcPts val="600"/>
              </a:spcBef>
            </a:pPr>
            <a:r>
              <a:rPr lang="cs-CZ" sz="2400" dirty="0" smtClean="0"/>
              <a:t>Další počítače vznikly ve Velké Británii pod vedením </a:t>
            </a:r>
            <a:r>
              <a:rPr lang="cs-CZ" sz="2400" b="1" dirty="0" smtClean="0"/>
              <a:t>Alana </a:t>
            </a:r>
            <a:r>
              <a:rPr lang="cs-CZ" sz="2400" b="1" dirty="0" err="1" smtClean="0"/>
              <a:t>Turinga</a:t>
            </a:r>
            <a:r>
              <a:rPr lang="cs-CZ" sz="2400" dirty="0" smtClean="0"/>
              <a:t>.</a:t>
            </a:r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3203848" y="6093293"/>
            <a:ext cx="792088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cxnSp>
        <p:nvCxnSpPr>
          <p:cNvPr id="47" name="Pravoúhlá spojovací čára 46"/>
          <p:cNvCxnSpPr/>
          <p:nvPr/>
        </p:nvCxnSpPr>
        <p:spPr>
          <a:xfrm rot="10800000">
            <a:off x="4788024" y="4005065"/>
            <a:ext cx="1080120" cy="864097"/>
          </a:xfrm>
          <a:prstGeom prst="bentConnector3">
            <a:avLst>
              <a:gd name="adj1" fmla="val 65163"/>
            </a:avLst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5" name="Skupina 44"/>
          <p:cNvGrpSpPr/>
          <p:nvPr/>
        </p:nvGrpSpPr>
        <p:grpSpPr>
          <a:xfrm>
            <a:off x="5508104" y="4293096"/>
            <a:ext cx="3744416" cy="1424028"/>
            <a:chOff x="5580112" y="3933056"/>
            <a:chExt cx="3744416" cy="1424028"/>
          </a:xfrm>
        </p:grpSpPr>
        <p:sp>
          <p:nvSpPr>
            <p:cNvPr id="40" name="Zaoblený obdélník 39"/>
            <p:cNvSpPr/>
            <p:nvPr/>
          </p:nvSpPr>
          <p:spPr>
            <a:xfrm>
              <a:off x="5580112" y="4089724"/>
              <a:ext cx="3384376" cy="1155027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>
                <a:latin typeface="Calibri" pitchFamily="34" charset="0"/>
              </a:endParaRPr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8225721" y="3933056"/>
              <a:ext cx="109880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cs-CZ" sz="80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TextovéPole 41"/>
            <p:cNvSpPr txBox="1"/>
            <p:nvPr/>
          </p:nvSpPr>
          <p:spPr>
            <a:xfrm>
              <a:off x="5758238" y="4156755"/>
              <a:ext cx="306223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Na tomto stroji byla vypočtena i konfigurace první atomové bomby.</a:t>
              </a:r>
            </a:p>
            <a:p>
              <a:endParaRPr lang="cs-CZ" sz="1200" dirty="0">
                <a:latin typeface="Calibri" pitchFamily="34" charset="0"/>
              </a:endParaRPr>
            </a:p>
          </p:txBody>
        </p:sp>
      </p:grpSp>
      <p:pic>
        <p:nvPicPr>
          <p:cNvPr id="2050" name="Picture 2" descr="C:\Elza\1CIZÍ\Historie počítačů\Harvard_Mark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916832"/>
            <a:ext cx="3159250" cy="24143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cxnSp>
        <p:nvCxnSpPr>
          <p:cNvPr id="60" name="Přímá spojovací šipka 59"/>
          <p:cNvCxnSpPr/>
          <p:nvPr/>
        </p:nvCxnSpPr>
        <p:spPr>
          <a:xfrm>
            <a:off x="5148064" y="4005064"/>
            <a:ext cx="36004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38" name="Skupina 37"/>
          <p:cNvGrpSpPr/>
          <p:nvPr/>
        </p:nvGrpSpPr>
        <p:grpSpPr>
          <a:xfrm>
            <a:off x="6012159" y="5805263"/>
            <a:ext cx="3131841" cy="1052736"/>
            <a:chOff x="2539430" y="5855056"/>
            <a:chExt cx="6604570" cy="1002944"/>
          </a:xfrm>
        </p:grpSpPr>
        <p:sp>
          <p:nvSpPr>
            <p:cNvPr id="43" name="Obdélník 42"/>
            <p:cNvSpPr/>
            <p:nvPr/>
          </p:nvSpPr>
          <p:spPr>
            <a:xfrm>
              <a:off x="2539430" y="5855056"/>
              <a:ext cx="6604570" cy="100294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4" name="TextovéPole 43"/>
            <p:cNvSpPr txBox="1"/>
            <p:nvPr/>
          </p:nvSpPr>
          <p:spPr>
            <a:xfrm>
              <a:off x="2691286" y="6003878"/>
              <a:ext cx="6300862" cy="6744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Co testuje a v čem spočívá tzv. </a:t>
              </a:r>
              <a:r>
                <a:rPr lang="cs-CZ" sz="2000" b="1" dirty="0" err="1" smtClean="0">
                  <a:solidFill>
                    <a:srgbClr val="C00000"/>
                  </a:solidFill>
                  <a:latin typeface="Calibri" pitchFamily="34" charset="0"/>
                </a:rPr>
                <a:t>Turingův</a:t>
              </a:r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 test?</a:t>
              </a:r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400" dirty="0" smtClean="0"/>
              <a:t>Elektronkové počítače – ENIAC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dirty="0" smtClean="0"/>
              <a:t>Za </a:t>
            </a:r>
            <a:r>
              <a:rPr lang="cs-CZ" sz="2400" i="1" dirty="0" smtClean="0"/>
              <a:t>první počítač </a:t>
            </a:r>
            <a:r>
              <a:rPr lang="cs-CZ" sz="2400" dirty="0" smtClean="0"/>
              <a:t>bývá často označován </a:t>
            </a:r>
            <a:r>
              <a:rPr lang="cs-CZ" sz="2400" b="1" dirty="0" smtClean="0"/>
              <a:t>ENIAC.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dirty="0" smtClean="0"/>
              <a:t>Byl postaven z 19 000 elektronek, 1 500 relé a byl chlazen dvěma leteckými motory.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b="1" dirty="0" smtClean="0"/>
              <a:t>Nepoužíval dvojkovou soustavu </a:t>
            </a:r>
            <a:r>
              <a:rPr lang="cs-CZ" sz="2400" dirty="0" smtClean="0"/>
              <a:t>a nebyl univerzálně využitelný.</a:t>
            </a:r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3923928" y="6093293"/>
            <a:ext cx="864096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074" name="Picture 2" descr="C:\Elza\1CIZÍ\Historie počítačů\eni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2060848"/>
            <a:ext cx="3020861" cy="3724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400" dirty="0" smtClean="0"/>
              <a:t>Elektronkové počítače – EDVAC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184576" cy="410445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cs-CZ" sz="2400" dirty="0" smtClean="0"/>
              <a:t>V roce 1951 byl podle </a:t>
            </a:r>
            <a:r>
              <a:rPr lang="cs-CZ" sz="2400" i="1" dirty="0" smtClean="0"/>
              <a:t>J. </a:t>
            </a:r>
            <a:r>
              <a:rPr lang="cs-CZ" sz="2400" i="1" dirty="0" err="1" smtClean="0"/>
              <a:t>von</a:t>
            </a:r>
            <a:r>
              <a:rPr lang="cs-CZ" sz="2400" i="1" dirty="0" smtClean="0"/>
              <a:t> Neumannovy koncepce </a:t>
            </a:r>
            <a:r>
              <a:rPr lang="cs-CZ" sz="2400" dirty="0" smtClean="0"/>
              <a:t>vyroben počítač </a:t>
            </a:r>
            <a:r>
              <a:rPr lang="cs-CZ" sz="2400" b="1" dirty="0" smtClean="0"/>
              <a:t>EDVAC</a:t>
            </a:r>
            <a:r>
              <a:rPr lang="cs-CZ" sz="24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cs-CZ" sz="2400" dirty="0" smtClean="0"/>
              <a:t>Podle </a:t>
            </a:r>
            <a:r>
              <a:rPr lang="cs-CZ" sz="2400" b="1" dirty="0" err="1" smtClean="0"/>
              <a:t>von</a:t>
            </a:r>
            <a:r>
              <a:rPr lang="cs-CZ" sz="2400" b="1" dirty="0" smtClean="0"/>
              <a:t> Neumannovy koncepce </a:t>
            </a:r>
            <a:r>
              <a:rPr lang="cs-CZ" sz="2400" dirty="0" smtClean="0"/>
              <a:t>se počítač skládá z </a:t>
            </a:r>
            <a:r>
              <a:rPr lang="cs-CZ" sz="2400" i="1" dirty="0" smtClean="0"/>
              <a:t>paměti, procesoru, vstupních a výstupních zařízení </a:t>
            </a:r>
            <a:r>
              <a:rPr lang="cs-CZ" sz="2400" dirty="0" smtClean="0"/>
              <a:t>a důsledně </a:t>
            </a:r>
            <a:r>
              <a:rPr lang="cs-CZ" sz="2400" b="1" dirty="0" smtClean="0"/>
              <a:t>používá dvojkovou soustavu</a:t>
            </a:r>
            <a:r>
              <a:rPr lang="cs-CZ" sz="2400" dirty="0" smtClean="0"/>
              <a:t>.</a:t>
            </a:r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4355976" y="6093293"/>
            <a:ext cx="648072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pSp>
        <p:nvGrpSpPr>
          <p:cNvPr id="38" name="Skupina 37"/>
          <p:cNvGrpSpPr/>
          <p:nvPr/>
        </p:nvGrpSpPr>
        <p:grpSpPr>
          <a:xfrm>
            <a:off x="1071538" y="5085186"/>
            <a:ext cx="8072462" cy="810672"/>
            <a:chOff x="1071538" y="4941168"/>
            <a:chExt cx="8072462" cy="1053873"/>
          </a:xfrm>
        </p:grpSpPr>
        <p:sp>
          <p:nvSpPr>
            <p:cNvPr id="40" name="Obdélník 39"/>
            <p:cNvSpPr/>
            <p:nvPr/>
          </p:nvSpPr>
          <p:spPr>
            <a:xfrm>
              <a:off x="1071538" y="4941168"/>
              <a:ext cx="8072462" cy="936104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1691680" y="5034778"/>
              <a:ext cx="7452320" cy="960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dirty="0" smtClean="0">
                  <a:solidFill>
                    <a:srgbClr val="C00000"/>
                  </a:solidFill>
                  <a:latin typeface="Calibri" pitchFamily="34" charset="0"/>
                </a:rPr>
                <a:t>Otázka: Jaký byl zásadní rozdíl mezi </a:t>
              </a:r>
              <a:r>
                <a:rPr lang="cs-CZ" sz="2400" b="1" dirty="0" err="1" smtClean="0">
                  <a:solidFill>
                    <a:srgbClr val="C00000"/>
                  </a:solidFill>
                  <a:latin typeface="Calibri" pitchFamily="34" charset="0"/>
                </a:rPr>
                <a:t>Eniacem</a:t>
              </a:r>
              <a:r>
                <a:rPr lang="cs-CZ" sz="2400" b="1" dirty="0" smtClean="0">
                  <a:solidFill>
                    <a:srgbClr val="C00000"/>
                  </a:solidFill>
                  <a:latin typeface="Calibri" pitchFamily="34" charset="0"/>
                </a:rPr>
                <a:t> a </a:t>
              </a:r>
              <a:r>
                <a:rPr lang="cs-CZ" sz="2400" b="1" dirty="0" err="1" smtClean="0">
                  <a:solidFill>
                    <a:srgbClr val="C00000"/>
                  </a:solidFill>
                  <a:latin typeface="Calibri" pitchFamily="34" charset="0"/>
                </a:rPr>
                <a:t>Edvacem</a:t>
              </a:r>
              <a:r>
                <a:rPr lang="cs-CZ" sz="2400" b="1" dirty="0" smtClean="0">
                  <a:solidFill>
                    <a:srgbClr val="C00000"/>
                  </a:solidFill>
                  <a:latin typeface="Calibri" pitchFamily="34" charset="0"/>
                </a:rPr>
                <a:t>?</a:t>
              </a:r>
            </a:p>
            <a:p>
              <a:endParaRPr lang="cs-CZ" dirty="0">
                <a:latin typeface="Calibri" pitchFamily="34" charset="0"/>
              </a:endParaRPr>
            </a:p>
          </p:txBody>
        </p:sp>
      </p:grpSp>
      <p:pic>
        <p:nvPicPr>
          <p:cNvPr id="4099" name="Picture 3" descr="C:\Elza\1CIZÍ\Historie počítačů\edva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452" y="1844824"/>
            <a:ext cx="2519956" cy="30179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400" dirty="0" smtClean="0"/>
              <a:t>Generace počítačů</a:t>
            </a:r>
            <a:endParaRPr lang="cs-CZ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4283968" y="6093293"/>
            <a:ext cx="3960440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graphicFrame>
        <p:nvGraphicFramePr>
          <p:cNvPr id="38" name="Tabulka 37"/>
          <p:cNvGraphicFramePr>
            <a:graphicFrameLocks noGrp="1"/>
          </p:cNvGraphicFramePr>
          <p:nvPr/>
        </p:nvGraphicFramePr>
        <p:xfrm>
          <a:off x="251520" y="1603464"/>
          <a:ext cx="8568950" cy="4036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1"/>
                <a:gridCol w="1296144"/>
                <a:gridCol w="1512169"/>
                <a:gridCol w="2592288"/>
                <a:gridCol w="2160238"/>
              </a:tblGrid>
              <a:tr h="139040">
                <a:tc>
                  <a:txBody>
                    <a:bodyPr/>
                    <a:lstStyle/>
                    <a:p>
                      <a:r>
                        <a:rPr lang="cs-CZ" sz="1750" dirty="0" smtClean="0"/>
                        <a:t>Období</a:t>
                      </a:r>
                      <a:endParaRPr lang="cs-CZ" sz="17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50" dirty="0" smtClean="0"/>
                        <a:t>Velikost</a:t>
                      </a:r>
                      <a:endParaRPr lang="cs-CZ" sz="17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50" dirty="0" smtClean="0"/>
                        <a:t>Aktivní prvky</a:t>
                      </a:r>
                      <a:endParaRPr lang="cs-CZ" sz="17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50" dirty="0" smtClean="0"/>
                        <a:t>Využití</a:t>
                      </a:r>
                      <a:endParaRPr lang="cs-CZ" sz="175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50" dirty="0" smtClean="0"/>
                        <a:t>Vyráběné množství</a:t>
                      </a:r>
                      <a:endParaRPr lang="cs-CZ" sz="175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40. léta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smtClean="0"/>
                        <a:t>haly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elektronky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vojenské účely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jednotlivé kusy</a:t>
                      </a:r>
                      <a:endParaRPr lang="cs-CZ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50. léta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místnosti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tranzistory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voj. účely, hromadné zpracování dat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malosériová výroba</a:t>
                      </a:r>
                      <a:endParaRPr lang="cs-CZ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60. léta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skříně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integrované obvody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hromad. </a:t>
                      </a:r>
                      <a:r>
                        <a:rPr lang="cs-CZ" sz="1700" dirty="0" err="1" smtClean="0"/>
                        <a:t>zprac</a:t>
                      </a:r>
                      <a:r>
                        <a:rPr lang="cs-CZ" sz="1700" dirty="0" smtClean="0"/>
                        <a:t>. dat, vědecké výpočty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sériová výroba</a:t>
                      </a:r>
                      <a:endParaRPr lang="cs-CZ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70. léta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malé skříně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lepší  </a:t>
                      </a:r>
                      <a:r>
                        <a:rPr lang="cs-CZ" sz="1700" dirty="0" err="1" smtClean="0"/>
                        <a:t>int</a:t>
                      </a:r>
                      <a:r>
                        <a:rPr lang="cs-CZ" sz="1700" dirty="0" smtClean="0"/>
                        <a:t>. obvody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široké využití v  ekonomice a vědě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velkosériová výroba</a:t>
                      </a:r>
                      <a:endParaRPr lang="cs-CZ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80. léta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krabice na stole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err="1" smtClean="0"/>
                        <a:t>mikro</a:t>
                      </a:r>
                      <a:r>
                        <a:rPr lang="cs-CZ" sz="1700" dirty="0" smtClean="0"/>
                        <a:t>-procesory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proniká do všech oblastí </a:t>
                      </a:r>
                      <a:r>
                        <a:rPr lang="cs-CZ" sz="1700" dirty="0" err="1" smtClean="0"/>
                        <a:t>zprac</a:t>
                      </a:r>
                      <a:r>
                        <a:rPr lang="cs-CZ" sz="1700" dirty="0" smtClean="0"/>
                        <a:t>. a přenosu informací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hromadná velkovýroba</a:t>
                      </a:r>
                      <a:endParaRPr lang="cs-CZ" sz="17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90. léta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sešit A4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výkonnější </a:t>
                      </a:r>
                      <a:r>
                        <a:rPr lang="cs-CZ" sz="1700" dirty="0" err="1" smtClean="0"/>
                        <a:t>mikro</a:t>
                      </a:r>
                      <a:r>
                        <a:rPr lang="cs-CZ" sz="1700" dirty="0" smtClean="0"/>
                        <a:t>-procesory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hromadně se objevuje v domácnostech</a:t>
                      </a:r>
                      <a:endParaRPr lang="cs-CZ" sz="1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sz="1700" dirty="0" smtClean="0"/>
                        <a:t>hromad.velkovýroba, koncentrace firem</a:t>
                      </a:r>
                      <a:endParaRPr lang="cs-CZ" sz="17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400" dirty="0" err="1" smtClean="0"/>
              <a:t>Altair</a:t>
            </a:r>
            <a:r>
              <a:rPr lang="cs-CZ" sz="4400" dirty="0" smtClean="0"/>
              <a:t> – první osobní počítač?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cs-CZ" sz="2400" dirty="0" smtClean="0"/>
              <a:t>V roce 1975 vytvořil </a:t>
            </a:r>
            <a:r>
              <a:rPr lang="cs-CZ" sz="2400" i="1" dirty="0" smtClean="0"/>
              <a:t>Edd </a:t>
            </a:r>
            <a:r>
              <a:rPr lang="cs-CZ" sz="2400" i="1" dirty="0" err="1" smtClean="0"/>
              <a:t>Roberts</a:t>
            </a:r>
            <a:r>
              <a:rPr lang="cs-CZ" sz="2400" dirty="0" smtClean="0"/>
              <a:t> v USA počítač </a:t>
            </a:r>
            <a:r>
              <a:rPr lang="cs-CZ" sz="2400" b="1" dirty="0" err="1" smtClean="0"/>
              <a:t>Altair</a:t>
            </a:r>
            <a:r>
              <a:rPr lang="cs-CZ" sz="2400" b="1" dirty="0" smtClean="0"/>
              <a:t> 8800</a:t>
            </a:r>
            <a:r>
              <a:rPr lang="cs-CZ" sz="24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cs-CZ" sz="2400" dirty="0" smtClean="0"/>
              <a:t>Obsahoval </a:t>
            </a:r>
            <a:r>
              <a:rPr lang="cs-CZ" sz="2400" i="1" dirty="0" smtClean="0"/>
              <a:t>mikroprocesor</a:t>
            </a:r>
            <a:r>
              <a:rPr lang="cs-CZ" sz="2400" dirty="0" smtClean="0"/>
              <a:t> od firmy Intel a </a:t>
            </a:r>
            <a:r>
              <a:rPr lang="cs-CZ" sz="2400" i="1" dirty="0" smtClean="0"/>
              <a:t>1KB paměti</a:t>
            </a:r>
            <a:r>
              <a:rPr lang="cs-CZ" sz="2400" dirty="0" smtClean="0"/>
              <a:t>.</a:t>
            </a:r>
          </a:p>
          <a:p>
            <a:r>
              <a:rPr lang="cs-CZ" sz="2400" b="1" dirty="0" smtClean="0"/>
              <a:t>Neměl</a:t>
            </a:r>
            <a:r>
              <a:rPr lang="cs-CZ" sz="2400" dirty="0" smtClean="0"/>
              <a:t> obrazovku ani klávesnici –programoval se pomocí přepínačů a neměl </a:t>
            </a:r>
            <a:r>
              <a:rPr lang="cs-CZ" sz="2400" b="1" dirty="0" smtClean="0"/>
              <a:t>programovací jazyk </a:t>
            </a:r>
            <a:r>
              <a:rPr lang="cs-CZ" sz="2400" dirty="0" smtClean="0"/>
              <a:t>na vytváření aplikací.</a:t>
            </a:r>
          </a:p>
          <a:p>
            <a:r>
              <a:rPr lang="cs-CZ" sz="2400" dirty="0" smtClean="0"/>
              <a:t>Byl to počítač pro nadšence.</a:t>
            </a:r>
            <a:endParaRPr lang="cs-CZ" sz="24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7092280" y="6093295"/>
            <a:ext cx="360040" cy="7200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 descr="C:\Elza\1CIZÍ\Historie počítačů\altair_88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988840"/>
            <a:ext cx="3535252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8" name="Skupina 37"/>
          <p:cNvGrpSpPr/>
          <p:nvPr/>
        </p:nvGrpSpPr>
        <p:grpSpPr>
          <a:xfrm>
            <a:off x="5040560" y="4509120"/>
            <a:ext cx="4139952" cy="1731804"/>
            <a:chOff x="5580112" y="3933056"/>
            <a:chExt cx="3744416" cy="1731804"/>
          </a:xfrm>
        </p:grpSpPr>
        <p:sp>
          <p:nvSpPr>
            <p:cNvPr id="40" name="Zaoblený obdélník 39"/>
            <p:cNvSpPr/>
            <p:nvPr/>
          </p:nvSpPr>
          <p:spPr>
            <a:xfrm>
              <a:off x="5580112" y="4089724"/>
              <a:ext cx="3384376" cy="1155027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>
                <a:latin typeface="Calibri" pitchFamily="34" charset="0"/>
              </a:endParaRPr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8225721" y="3933056"/>
              <a:ext cx="109880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8000" b="1" dirty="0" smtClean="0">
                  <a:solidFill>
                    <a:schemeClr val="bg1"/>
                  </a:solidFill>
                  <a:latin typeface="Calibri" pitchFamily="34" charset="0"/>
                </a:rPr>
                <a:t>;)</a:t>
              </a:r>
              <a:endParaRPr lang="cs-CZ" sz="80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TextovéPole 41"/>
            <p:cNvSpPr txBox="1"/>
            <p:nvPr/>
          </p:nvSpPr>
          <p:spPr>
            <a:xfrm>
              <a:off x="5758238" y="4156755"/>
              <a:ext cx="2636251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Po nabídce od </a:t>
              </a:r>
              <a:r>
                <a:rPr lang="cs-CZ" sz="2000" dirty="0" err="1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Billa</a:t>
              </a:r>
              <a:r>
                <a:rPr lang="cs-CZ" sz="2000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 Gatese a Paula Allena se prodával s jejich jazykem Basic.</a:t>
              </a:r>
            </a:p>
            <a:p>
              <a:endParaRPr lang="cs-CZ" sz="1200" dirty="0">
                <a:latin typeface="Calibri" pitchFamily="34" charset="0"/>
              </a:endParaRPr>
            </a:p>
          </p:txBody>
        </p:sp>
      </p:grpSp>
      <p:grpSp>
        <p:nvGrpSpPr>
          <p:cNvPr id="43" name="Skupina 42"/>
          <p:cNvGrpSpPr/>
          <p:nvPr/>
        </p:nvGrpSpPr>
        <p:grpSpPr>
          <a:xfrm>
            <a:off x="0" y="5589240"/>
            <a:ext cx="3851921" cy="1268760"/>
            <a:chOff x="2539430" y="5786454"/>
            <a:chExt cx="6145067" cy="1071546"/>
          </a:xfrm>
        </p:grpSpPr>
        <p:sp>
          <p:nvSpPr>
            <p:cNvPr id="44" name="Obdélník 43"/>
            <p:cNvSpPr/>
            <p:nvPr/>
          </p:nvSpPr>
          <p:spPr>
            <a:xfrm>
              <a:off x="2539430" y="5786454"/>
              <a:ext cx="6030189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5" name="TextovéPole 44"/>
            <p:cNvSpPr txBox="1"/>
            <p:nvPr/>
          </p:nvSpPr>
          <p:spPr>
            <a:xfrm>
              <a:off x="2843137" y="5857892"/>
              <a:ext cx="5841360" cy="59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Kterou firmu založili </a:t>
              </a:r>
              <a:r>
                <a:rPr lang="cs-CZ" sz="2000" b="1" dirty="0" err="1" smtClean="0">
                  <a:solidFill>
                    <a:srgbClr val="C00000"/>
                  </a:solidFill>
                  <a:latin typeface="Calibri" pitchFamily="34" charset="0"/>
                </a:rPr>
                <a:t>Bill</a:t>
              </a:r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 Gates a Paul Allen?</a:t>
              </a:r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400" dirty="0" smtClean="0"/>
              <a:t>Apple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2400" dirty="0" smtClean="0"/>
              <a:t>Na vysoké škole se dali dohromady </a:t>
            </a:r>
            <a:r>
              <a:rPr lang="cs-CZ" sz="2400" b="1" dirty="0" err="1" smtClean="0"/>
              <a:t>Steve</a:t>
            </a:r>
            <a:r>
              <a:rPr lang="cs-CZ" sz="2400" b="1" dirty="0" smtClean="0"/>
              <a:t> </a:t>
            </a:r>
            <a:r>
              <a:rPr lang="cs-CZ" sz="2400" b="1" dirty="0" err="1" smtClean="0"/>
              <a:t>Jobs</a:t>
            </a:r>
            <a:r>
              <a:rPr lang="cs-CZ" sz="2400" b="1" dirty="0" smtClean="0"/>
              <a:t> </a:t>
            </a:r>
            <a:r>
              <a:rPr lang="cs-CZ" sz="2400" dirty="0" smtClean="0"/>
              <a:t>a technik </a:t>
            </a:r>
            <a:r>
              <a:rPr lang="cs-CZ" sz="2400" b="1" dirty="0" err="1" smtClean="0"/>
              <a:t>Steve</a:t>
            </a:r>
            <a:r>
              <a:rPr lang="cs-CZ" sz="2400" b="1" dirty="0" smtClean="0"/>
              <a:t> </a:t>
            </a:r>
            <a:r>
              <a:rPr lang="cs-CZ" sz="2400" b="1" dirty="0" err="1" smtClean="0"/>
              <a:t>Wozniak</a:t>
            </a:r>
            <a:r>
              <a:rPr lang="cs-CZ" sz="2400" dirty="0" smtClean="0"/>
              <a:t>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2400" dirty="0" smtClean="0"/>
              <a:t>V garáži vytvořili první osobní počítač, pojmenovaný </a:t>
            </a:r>
            <a:r>
              <a:rPr lang="cs-CZ" sz="2400" i="1" dirty="0" smtClean="0"/>
              <a:t>Apple I.</a:t>
            </a:r>
            <a:r>
              <a:rPr lang="cs-CZ" sz="2400" dirty="0" smtClean="0"/>
              <a:t> </a:t>
            </a:r>
          </a:p>
          <a:p>
            <a:pPr>
              <a:lnSpc>
                <a:spcPct val="110000"/>
              </a:lnSpc>
            </a:pPr>
            <a:r>
              <a:rPr lang="cs-CZ" sz="2400" dirty="0" smtClean="0"/>
              <a:t>Počítač </a:t>
            </a:r>
            <a:r>
              <a:rPr lang="cs-CZ" sz="2400" b="1" dirty="0" smtClean="0"/>
              <a:t>Apple II. </a:t>
            </a:r>
            <a:r>
              <a:rPr lang="cs-CZ" sz="2400" dirty="0" smtClean="0"/>
              <a:t>si získal srdce zákazníků. Měl </a:t>
            </a:r>
            <a:r>
              <a:rPr lang="cs-CZ" sz="2400" i="1" dirty="0" smtClean="0"/>
              <a:t>procesor</a:t>
            </a:r>
            <a:r>
              <a:rPr lang="cs-CZ" sz="2400" dirty="0" smtClean="0"/>
              <a:t> Motorola </a:t>
            </a:r>
            <a:r>
              <a:rPr lang="cs-CZ" sz="2400" i="1" dirty="0" smtClean="0"/>
              <a:t>s frekvencí 1MHz</a:t>
            </a:r>
            <a:r>
              <a:rPr lang="cs-CZ" sz="2400" dirty="0" smtClean="0"/>
              <a:t>, </a:t>
            </a:r>
            <a:r>
              <a:rPr lang="cs-CZ" sz="2400" i="1" dirty="0" smtClean="0"/>
              <a:t>paměť 16KB</a:t>
            </a:r>
            <a:r>
              <a:rPr lang="cs-CZ" sz="2400" dirty="0" smtClean="0"/>
              <a:t>, klávesnici, obrazovku a mohl mít i disketovou mechaniku.</a:t>
            </a:r>
            <a:endParaRPr lang="cs-CZ" sz="24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5580112" y="6093292"/>
            <a:ext cx="3744416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2050" name="Picture 2" descr="C:\Elza\1CIZÍ\Historie počítačů\apple2c.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916832"/>
            <a:ext cx="3431270" cy="28083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8" name="TextovéPole 37"/>
          <p:cNvSpPr txBox="1"/>
          <p:nvPr/>
        </p:nvSpPr>
        <p:spPr>
          <a:xfrm>
            <a:off x="6742678" y="4797152"/>
            <a:ext cx="962123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Apple II.</a:t>
            </a:r>
            <a:endParaRPr lang="cs-CZ" dirty="0"/>
          </a:p>
        </p:txBody>
      </p:sp>
      <p:pic>
        <p:nvPicPr>
          <p:cNvPr id="4" name="Picture 2" descr="C:\Elza\1CIZÍ\Historie počítačů\apple-logo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76864" y="1"/>
            <a:ext cx="1187624" cy="1435918"/>
          </a:xfrm>
          <a:prstGeom prst="rect">
            <a:avLst/>
          </a:prstGeom>
          <a:noFill/>
        </p:spPr>
      </p:pic>
      <p:grpSp>
        <p:nvGrpSpPr>
          <p:cNvPr id="40" name="Skupina 39"/>
          <p:cNvGrpSpPr/>
          <p:nvPr/>
        </p:nvGrpSpPr>
        <p:grpSpPr>
          <a:xfrm>
            <a:off x="0" y="5805264"/>
            <a:ext cx="3851921" cy="1052736"/>
            <a:chOff x="2539430" y="5786454"/>
            <a:chExt cx="6145067" cy="1071546"/>
          </a:xfrm>
        </p:grpSpPr>
        <p:sp>
          <p:nvSpPr>
            <p:cNvPr id="41" name="Obdélník 40"/>
            <p:cNvSpPr/>
            <p:nvPr/>
          </p:nvSpPr>
          <p:spPr>
            <a:xfrm>
              <a:off x="2539430" y="5786454"/>
              <a:ext cx="6030189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2" name="TextovéPole 41"/>
            <p:cNvSpPr txBox="1"/>
            <p:nvPr/>
          </p:nvSpPr>
          <p:spPr>
            <a:xfrm>
              <a:off x="2843137" y="5857892"/>
              <a:ext cx="5841360" cy="59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Jak vypadal a k čemu byl použitelný počítač Apple I.?</a:t>
              </a:r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  <p:bldP spid="3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 fontScale="90000"/>
          </a:bodyPr>
          <a:lstStyle/>
          <a:p>
            <a:r>
              <a:rPr lang="cs-CZ" sz="4400" dirty="0" smtClean="0"/>
              <a:t>IBM, Microsoft a </a:t>
            </a:r>
            <a:r>
              <a:rPr lang="cs-CZ" sz="4400" dirty="0" err="1" smtClean="0"/>
              <a:t>Personal</a:t>
            </a:r>
            <a:r>
              <a:rPr lang="cs-CZ" sz="4400" dirty="0" smtClean="0"/>
              <a:t> </a:t>
            </a:r>
            <a:r>
              <a:rPr lang="cs-CZ" sz="4400" dirty="0" err="1" smtClean="0"/>
              <a:t>Computer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184576" cy="4104456"/>
          </a:xfrm>
        </p:spPr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cs-CZ" sz="2400" dirty="0" smtClean="0"/>
              <a:t>Firma </a:t>
            </a:r>
            <a:r>
              <a:rPr lang="cs-CZ" sz="2400" b="1" dirty="0" smtClean="0"/>
              <a:t>IBM</a:t>
            </a:r>
            <a:r>
              <a:rPr lang="cs-CZ" sz="2400" dirty="0" smtClean="0"/>
              <a:t> uvedla v roce 1981 v tajnosti vyvíjený počítač </a:t>
            </a:r>
            <a:r>
              <a:rPr lang="cs-CZ" sz="2400" b="1" dirty="0" smtClean="0"/>
              <a:t>IBM PC</a:t>
            </a:r>
            <a:r>
              <a:rPr lang="cs-CZ" sz="2400" dirty="0" smtClean="0"/>
              <a:t>, orientovaný na podnikový sektor.</a:t>
            </a:r>
          </a:p>
          <a:p>
            <a:pPr>
              <a:spcBef>
                <a:spcPts val="600"/>
              </a:spcBef>
            </a:pPr>
            <a:endParaRPr lang="cs-CZ" sz="2400" dirty="0" smtClean="0"/>
          </a:p>
          <a:p>
            <a:r>
              <a:rPr lang="cs-CZ" sz="2400" dirty="0" smtClean="0"/>
              <a:t>Měl operační paměť 16 KB, procesor firmy Intel, 2 disketové mechaniky, byl rozšiřitelný a umožňoval textové zobrazení na monitoru.</a:t>
            </a:r>
          </a:p>
          <a:p>
            <a:r>
              <a:rPr lang="cs-CZ" sz="2400" dirty="0" smtClean="0"/>
              <a:t>Obsahoval operační systém </a:t>
            </a:r>
            <a:r>
              <a:rPr lang="cs-CZ" sz="2400" i="1" dirty="0" smtClean="0"/>
              <a:t>DOS</a:t>
            </a:r>
            <a:r>
              <a:rPr lang="cs-CZ" sz="2400" dirty="0" smtClean="0"/>
              <a:t> firmy </a:t>
            </a:r>
            <a:r>
              <a:rPr lang="cs-CZ" sz="2400" b="1" dirty="0" smtClean="0"/>
              <a:t>Microsoft</a:t>
            </a:r>
            <a:r>
              <a:rPr lang="cs-CZ" sz="2400" dirty="0" smtClean="0"/>
              <a:t>.</a:t>
            </a:r>
            <a:endParaRPr lang="cs-CZ" sz="24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6732240" y="6093293"/>
            <a:ext cx="2411760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074" name="Picture 2" descr="C:\Elza\1CIZÍ\Historie počítačů\IBM_PC_51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6964" y="1988840"/>
            <a:ext cx="3487523" cy="25202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8" name="Skupina 37"/>
          <p:cNvGrpSpPr/>
          <p:nvPr/>
        </p:nvGrpSpPr>
        <p:grpSpPr>
          <a:xfrm>
            <a:off x="5508104" y="4509120"/>
            <a:ext cx="3744416" cy="1424028"/>
            <a:chOff x="5580112" y="3933056"/>
            <a:chExt cx="3744416" cy="1424028"/>
          </a:xfrm>
        </p:grpSpPr>
        <p:sp>
          <p:nvSpPr>
            <p:cNvPr id="40" name="Zaoblený obdélník 39"/>
            <p:cNvSpPr/>
            <p:nvPr/>
          </p:nvSpPr>
          <p:spPr>
            <a:xfrm>
              <a:off x="5580112" y="4089724"/>
              <a:ext cx="3384376" cy="1155027"/>
            </a:xfrm>
            <a:prstGeom prst="roundRect">
              <a:avLst/>
            </a:prstGeom>
            <a:solidFill>
              <a:schemeClr val="accent2"/>
            </a:solidFill>
            <a:ln>
              <a:solidFill>
                <a:schemeClr val="accent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dirty="0">
                <a:latin typeface="Calibri" pitchFamily="34" charset="0"/>
              </a:endParaRPr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8225721" y="3933056"/>
              <a:ext cx="1098807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8000" b="1" dirty="0" smtClean="0">
                  <a:solidFill>
                    <a:schemeClr val="bg1"/>
                  </a:solidFill>
                  <a:latin typeface="Calibri" pitchFamily="34" charset="0"/>
                </a:rPr>
                <a:t>;)</a:t>
              </a:r>
              <a:endParaRPr lang="cs-CZ" sz="8000" b="1" dirty="0">
                <a:solidFill>
                  <a:schemeClr val="bg1"/>
                </a:solidFill>
                <a:latin typeface="Calibri" pitchFamily="34" charset="0"/>
              </a:endParaRPr>
            </a:p>
          </p:txBody>
        </p:sp>
        <p:sp>
          <p:nvSpPr>
            <p:cNvPr id="42" name="TextovéPole 41"/>
            <p:cNvSpPr txBox="1"/>
            <p:nvPr/>
          </p:nvSpPr>
          <p:spPr>
            <a:xfrm>
              <a:off x="5758238" y="4156755"/>
              <a:ext cx="263625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DOS obsahoval hru </a:t>
              </a:r>
              <a:r>
                <a:rPr lang="cs-CZ" sz="2000" dirty="0" err="1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Donkey</a:t>
              </a:r>
              <a:r>
                <a:rPr lang="cs-CZ" sz="2000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, což je poslední program </a:t>
              </a:r>
              <a:r>
                <a:rPr lang="cs-CZ" sz="2000" dirty="0" err="1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Billa</a:t>
              </a:r>
              <a:r>
                <a:rPr lang="cs-CZ" sz="2000" dirty="0" smtClean="0">
                  <a:solidFill>
                    <a:schemeClr val="bg1">
                      <a:lumMod val="95000"/>
                    </a:schemeClr>
                  </a:solidFill>
                  <a:latin typeface="Calibri" pitchFamily="34" charset="0"/>
                </a:rPr>
                <a:t> Gatese.</a:t>
              </a:r>
            </a:p>
            <a:p>
              <a:endParaRPr lang="cs-CZ" sz="1200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Počítače typu PC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</a:pPr>
            <a:r>
              <a:rPr lang="cs-CZ" sz="2200" dirty="0" smtClean="0"/>
              <a:t>V roce 1984 uvedla IBM </a:t>
            </a:r>
            <a:r>
              <a:rPr lang="cs-CZ" sz="2200" i="1" dirty="0" smtClean="0"/>
              <a:t>výrazně vylepšený </a:t>
            </a:r>
            <a:r>
              <a:rPr lang="cs-CZ" sz="2200" dirty="0" smtClean="0"/>
              <a:t>model </a:t>
            </a:r>
            <a:r>
              <a:rPr lang="cs-CZ" sz="2200" b="1" dirty="0" smtClean="0"/>
              <a:t>PC AT</a:t>
            </a:r>
            <a:r>
              <a:rPr lang="cs-CZ" sz="2200" dirty="0" smtClean="0"/>
              <a:t>. Protože její počítače byly vyrobeny z komponent </a:t>
            </a:r>
            <a:r>
              <a:rPr lang="cs-CZ" sz="2200" i="1" dirty="0" smtClean="0"/>
              <a:t>různých</a:t>
            </a:r>
            <a:r>
              <a:rPr lang="cs-CZ" sz="2200" dirty="0" smtClean="0"/>
              <a:t> dodavatelů, měla IBM výhradní licenci </a:t>
            </a:r>
            <a:r>
              <a:rPr lang="cs-CZ" sz="2200" b="1" dirty="0" smtClean="0"/>
              <a:t>jen na BIOS </a:t>
            </a:r>
            <a:r>
              <a:rPr lang="cs-CZ" sz="2200" dirty="0" smtClean="0"/>
              <a:t>(program ovládající technické díly počítače).</a:t>
            </a:r>
          </a:p>
          <a:p>
            <a:r>
              <a:rPr lang="cs-CZ" sz="2200" dirty="0" smtClean="0"/>
              <a:t>Konkurenční firmy vytvořily vlastní verze </a:t>
            </a:r>
            <a:r>
              <a:rPr lang="cs-CZ" sz="2200" dirty="0" err="1" smtClean="0"/>
              <a:t>BIOSu</a:t>
            </a:r>
            <a:r>
              <a:rPr lang="cs-CZ" sz="2200" dirty="0" smtClean="0"/>
              <a:t>, což byl základ pro výrobu množství </a:t>
            </a:r>
            <a:r>
              <a:rPr lang="cs-CZ" sz="2200" i="1" dirty="0" smtClean="0"/>
              <a:t>kompatibilních</a:t>
            </a:r>
            <a:r>
              <a:rPr lang="cs-CZ" sz="2200" dirty="0" smtClean="0"/>
              <a:t> počítačů, vyráběných velmi levně v jihoasijských zemích.</a:t>
            </a:r>
            <a:endParaRPr lang="cs-CZ" sz="22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6948264" y="6093293"/>
            <a:ext cx="2195736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098" name="Picture 2" descr="C:\Elza\1CIZÍ\Historie počítačů\IBM_AT_System_s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2002209"/>
            <a:ext cx="3274606" cy="34430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8" name="Skupina 37"/>
          <p:cNvGrpSpPr/>
          <p:nvPr/>
        </p:nvGrpSpPr>
        <p:grpSpPr>
          <a:xfrm>
            <a:off x="0" y="5661248"/>
            <a:ext cx="3851921" cy="1196752"/>
            <a:chOff x="2539430" y="5786454"/>
            <a:chExt cx="6145067" cy="1071546"/>
          </a:xfrm>
        </p:grpSpPr>
        <p:sp>
          <p:nvSpPr>
            <p:cNvPr id="40" name="Obdélník 39"/>
            <p:cNvSpPr/>
            <p:nvPr/>
          </p:nvSpPr>
          <p:spPr>
            <a:xfrm>
              <a:off x="2539430" y="5786454"/>
              <a:ext cx="6030189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2843137" y="5857892"/>
              <a:ext cx="5841360" cy="5978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Co je to BIOS, kde se nachází a k čemu slouží?</a:t>
              </a:r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188640"/>
            <a:ext cx="2098630" cy="30570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14348" y="1340768"/>
            <a:ext cx="8077200" cy="1139588"/>
          </a:xfrm>
        </p:spPr>
        <p:txBody>
          <a:bodyPr/>
          <a:lstStyle/>
          <a:p>
            <a:r>
              <a:rPr lang="cs-CZ" dirty="0" smtClean="0"/>
              <a:t>Licenční ujednání</a:t>
            </a:r>
            <a:endParaRPr lang="cs-CZ" dirty="0"/>
          </a:p>
        </p:txBody>
      </p:sp>
      <p:pic>
        <p:nvPicPr>
          <p:cNvPr id="5" name="Obrázek 4" descr="loga všechna s bílým okrajem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5266944"/>
            <a:ext cx="9144000" cy="1591056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85786" y="2204864"/>
            <a:ext cx="671517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1200"/>
              </a:spcBef>
              <a:buFontTx/>
              <a:buAutoNum type="arabicPeriod"/>
            </a:pP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Tento modul vychází z učebnice: Informatiky a výpočetní technika pro střední školy – teoretická učebnice, Pavel Roubal, </a:t>
            </a:r>
            <a:r>
              <a:rPr lang="cs-CZ" b="1" dirty="0" err="1" smtClean="0">
                <a:solidFill>
                  <a:srgbClr val="FFC800"/>
                </a:solidFill>
                <a:latin typeface="Calibri" pitchFamily="34" charset="0"/>
              </a:rPr>
              <a:t>Computer</a:t>
            </a: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 </a:t>
            </a:r>
            <a:r>
              <a:rPr lang="cs-CZ" b="1" dirty="0" err="1" smtClean="0">
                <a:solidFill>
                  <a:srgbClr val="FFC800"/>
                </a:solidFill>
                <a:latin typeface="Calibri" pitchFamily="34" charset="0"/>
              </a:rPr>
              <a:t>Press</a:t>
            </a: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 a.s. 2010, ISBN: 978-80-251-3228-9</a:t>
            </a:r>
          </a:p>
          <a:p>
            <a:pPr marL="342900" indent="-342900">
              <a:spcBef>
                <a:spcPts val="1200"/>
              </a:spcBef>
              <a:buAutoNum type="arabicPeriod"/>
            </a:pP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Výukový modul </a:t>
            </a:r>
            <a:r>
              <a:rPr lang="cs-CZ" b="1" dirty="0" smtClean="0">
                <a:solidFill>
                  <a:srgbClr val="FFFF00"/>
                </a:solidFill>
                <a:latin typeface="Calibri" pitchFamily="34" charset="0"/>
              </a:rPr>
              <a:t>můžete zdarma používat </a:t>
            </a: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ve své výuce.</a:t>
            </a:r>
          </a:p>
          <a:p>
            <a:pPr marL="342900" indent="-342900">
              <a:spcBef>
                <a:spcPts val="1200"/>
              </a:spcBef>
              <a:buAutoNum type="arabicPeriod"/>
            </a:pP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Nesmíte ho šířit (někomu posílat), předávejte pouze odkaz na jeho stažení z webu </a:t>
            </a:r>
            <a:r>
              <a:rPr lang="cs-CZ" b="1" dirty="0" smtClean="0">
                <a:solidFill>
                  <a:srgbClr val="FFC800"/>
                </a:solidFill>
                <a:latin typeface="Calibri" pitchFamily="34" charset="0"/>
                <a:hlinkClick r:id="rId4"/>
              </a:rPr>
              <a:t>www.</a:t>
            </a:r>
            <a:r>
              <a:rPr lang="cs-CZ" b="1" dirty="0" err="1" smtClean="0">
                <a:solidFill>
                  <a:srgbClr val="FFC800"/>
                </a:solidFill>
                <a:latin typeface="Calibri" pitchFamily="34" charset="0"/>
                <a:hlinkClick r:id="rId4"/>
              </a:rPr>
              <a:t>eduit.cz</a:t>
            </a: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  (je tam vždy aktuální verze).</a:t>
            </a:r>
          </a:p>
          <a:p>
            <a:pPr marL="342900" indent="-342900">
              <a:spcBef>
                <a:spcPts val="1200"/>
              </a:spcBef>
              <a:buAutoNum type="arabicPeriod"/>
            </a:pPr>
            <a:r>
              <a:rPr lang="cs-CZ" b="1" dirty="0" smtClean="0">
                <a:solidFill>
                  <a:srgbClr val="FFC800"/>
                </a:solidFill>
                <a:latin typeface="Calibri" pitchFamily="34" charset="0"/>
              </a:rPr>
              <a:t>Můžete si ho upravit pro potřeby vlastní výuky, upravený modul však nesmíte dále šířit (viz bod 3).</a:t>
            </a:r>
          </a:p>
          <a:p>
            <a:endParaRPr lang="cs-CZ" dirty="0">
              <a:latin typeface="Calibri" pitchFamily="34" charset="0"/>
            </a:endParaRPr>
          </a:p>
        </p:txBody>
      </p:sp>
      <p:sp>
        <p:nvSpPr>
          <p:cNvPr id="7" name="Podnadpis 2"/>
          <p:cNvSpPr txBox="1">
            <a:spLocks/>
          </p:cNvSpPr>
          <p:nvPr/>
        </p:nvSpPr>
        <p:spPr>
          <a:xfrm>
            <a:off x="642910" y="332656"/>
            <a:ext cx="8077200" cy="992646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rPr>
              <a:t>Pavel Roubal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r>
              <a:rPr kumimoji="0" lang="cs-CZ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</a:rPr>
              <a:t>© 2010</a:t>
            </a:r>
            <a:endParaRPr kumimoji="0" lang="cs-CZ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Grafické rozhraní (GUI)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rmAutofit fontScale="92500"/>
          </a:bodyPr>
          <a:lstStyle/>
          <a:p>
            <a:pPr>
              <a:spcBef>
                <a:spcPts val="600"/>
              </a:spcBef>
            </a:pPr>
            <a:r>
              <a:rPr lang="cs-CZ" sz="2500" dirty="0" smtClean="0"/>
              <a:t>První PC měly operační systém založený na </a:t>
            </a:r>
            <a:r>
              <a:rPr lang="cs-CZ" sz="2500" i="1" dirty="0" smtClean="0"/>
              <a:t>vypisování textových příkazů</a:t>
            </a:r>
            <a:r>
              <a:rPr lang="cs-CZ" sz="25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cs-CZ" sz="2500" dirty="0" smtClean="0"/>
              <a:t>Firma </a:t>
            </a:r>
            <a:r>
              <a:rPr lang="cs-CZ" sz="2500" b="1" dirty="0" smtClean="0"/>
              <a:t>Xerox</a:t>
            </a:r>
            <a:r>
              <a:rPr lang="cs-CZ" sz="2500" dirty="0" smtClean="0"/>
              <a:t> už před rokem 1980 pracovala na </a:t>
            </a:r>
            <a:r>
              <a:rPr lang="cs-CZ" sz="2500" i="1" dirty="0" smtClean="0"/>
              <a:t>vývoji grafického rozhraní </a:t>
            </a:r>
            <a:r>
              <a:rPr lang="cs-CZ" sz="2500" dirty="0" smtClean="0"/>
              <a:t>ovládaného pomocí </a:t>
            </a:r>
            <a:r>
              <a:rPr lang="cs-CZ" sz="2500" b="1" dirty="0" smtClean="0"/>
              <a:t>myši</a:t>
            </a:r>
            <a:r>
              <a:rPr lang="cs-CZ" sz="2500" dirty="0" smtClean="0"/>
              <a:t>.</a:t>
            </a:r>
          </a:p>
          <a:p>
            <a:pPr>
              <a:spcBef>
                <a:spcPts val="600"/>
              </a:spcBef>
            </a:pPr>
            <a:r>
              <a:rPr lang="cs-CZ" sz="2500" dirty="0" smtClean="0"/>
              <a:t>Největší soupeř </a:t>
            </a:r>
            <a:r>
              <a:rPr lang="cs-CZ" sz="2500" i="1" dirty="0" smtClean="0"/>
              <a:t>IBM PC </a:t>
            </a:r>
            <a:r>
              <a:rPr lang="cs-CZ" sz="2500" dirty="0" smtClean="0"/>
              <a:t>byly počítače </a:t>
            </a:r>
            <a:r>
              <a:rPr lang="cs-CZ" sz="2500" b="1" dirty="0" smtClean="0"/>
              <a:t>Apple Macintosh </a:t>
            </a:r>
            <a:r>
              <a:rPr lang="cs-CZ" sz="2500" dirty="0" smtClean="0"/>
              <a:t>(Apple), které využívaly grafické rozhraní – kde uživatel IBM PC musel zadat složitý příkaz, tam stačilo klepnout na obrázek.</a:t>
            </a:r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6948264" y="6093293"/>
            <a:ext cx="2195736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122" name="Picture 2" descr="C:\Elza\1CIZÍ\Historie počítačů\macintosh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636912"/>
            <a:ext cx="3363739" cy="22410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3" name="Picture 3" descr="C:\Elza\1CIZÍ\Historie počítačů\mouse_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82210" y="0"/>
            <a:ext cx="1561790" cy="1412776"/>
          </a:xfrm>
          <a:prstGeom prst="rect">
            <a:avLst/>
          </a:prstGeom>
          <a:noFill/>
        </p:spPr>
      </p:pic>
      <p:grpSp>
        <p:nvGrpSpPr>
          <p:cNvPr id="38" name="Skupina 37"/>
          <p:cNvGrpSpPr/>
          <p:nvPr/>
        </p:nvGrpSpPr>
        <p:grpSpPr>
          <a:xfrm>
            <a:off x="0" y="5733256"/>
            <a:ext cx="4499992" cy="1124744"/>
            <a:chOff x="2539430" y="5786454"/>
            <a:chExt cx="6145067" cy="1071546"/>
          </a:xfrm>
        </p:grpSpPr>
        <p:sp>
          <p:nvSpPr>
            <p:cNvPr id="40" name="Obdélník 39"/>
            <p:cNvSpPr/>
            <p:nvPr/>
          </p:nvSpPr>
          <p:spPr>
            <a:xfrm>
              <a:off x="2539430" y="5786454"/>
              <a:ext cx="6030189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2843138" y="5857892"/>
              <a:ext cx="5841359" cy="6338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Jakou roli hrála v tvorbě GUI firma Xerox  a kdo to byl </a:t>
              </a:r>
              <a:r>
                <a:rPr lang="cs-CZ" sz="2000" b="1" dirty="0" err="1" smtClean="0">
                  <a:solidFill>
                    <a:srgbClr val="C00000"/>
                  </a:solidFill>
                  <a:latin typeface="Calibri" pitchFamily="34" charset="0"/>
                </a:rPr>
                <a:t>Jeff</a:t>
              </a:r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 </a:t>
              </a:r>
              <a:r>
                <a:rPr lang="cs-CZ" sz="2000" b="1" dirty="0" err="1" smtClean="0">
                  <a:solidFill>
                    <a:srgbClr val="C00000"/>
                  </a:solidFill>
                  <a:latin typeface="Calibri" pitchFamily="34" charset="0"/>
                </a:rPr>
                <a:t>Raskin</a:t>
              </a:r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?</a:t>
              </a:r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nl-NL" sz="3200" dirty="0" smtClean="0"/>
              <a:t>Grafické rozhraní </a:t>
            </a:r>
            <a:r>
              <a:rPr lang="cs-CZ" sz="3200" dirty="0" smtClean="0"/>
              <a:t/>
            </a:r>
            <a:br>
              <a:rPr lang="cs-CZ" sz="3200" dirty="0" smtClean="0"/>
            </a:br>
            <a:r>
              <a:rPr lang="nl-NL" sz="3200" dirty="0" smtClean="0"/>
              <a:t>Microsoft Windows</a:t>
            </a:r>
            <a:endParaRPr lang="cs-CZ" sz="4000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92080" y="3212976"/>
            <a:ext cx="3456384" cy="1800200"/>
          </a:xfrm>
        </p:spPr>
        <p:txBody>
          <a:bodyPr>
            <a:noAutofit/>
          </a:bodyPr>
          <a:lstStyle/>
          <a:p>
            <a:pPr>
              <a:spcBef>
                <a:spcPts val="600"/>
              </a:spcBef>
              <a:buNone/>
            </a:pPr>
            <a:r>
              <a:rPr lang="cs-CZ" sz="2200" dirty="0" smtClean="0"/>
              <a:t>Grafické rozhraní </a:t>
            </a:r>
          </a:p>
          <a:p>
            <a:pPr>
              <a:spcBef>
                <a:spcPts val="600"/>
              </a:spcBef>
              <a:buNone/>
            </a:pPr>
            <a:r>
              <a:rPr lang="cs-CZ" sz="2200" dirty="0" smtClean="0"/>
              <a:t>Microsoft Windows</a:t>
            </a:r>
          </a:p>
          <a:p>
            <a:pPr>
              <a:spcBef>
                <a:spcPts val="600"/>
              </a:spcBef>
              <a:buNone/>
            </a:pPr>
            <a:r>
              <a:rPr lang="cs-CZ" sz="2200" dirty="0" smtClean="0"/>
              <a:t>okopírovalo GUI počítačů</a:t>
            </a:r>
          </a:p>
          <a:p>
            <a:pPr>
              <a:spcBef>
                <a:spcPts val="600"/>
              </a:spcBef>
              <a:buNone/>
            </a:pPr>
            <a:r>
              <a:rPr lang="cs-CZ" sz="2200" dirty="0" smtClean="0"/>
              <a:t>Apple.</a:t>
            </a:r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7524328" y="6093295"/>
            <a:ext cx="1800200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TextovéPole 37"/>
          <p:cNvSpPr txBox="1"/>
          <p:nvPr/>
        </p:nvSpPr>
        <p:spPr>
          <a:xfrm>
            <a:off x="323528" y="1700808"/>
            <a:ext cx="48965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2200" dirty="0" smtClean="0">
                <a:latin typeface="Calibri" pitchFamily="34" charset="0"/>
              </a:rPr>
              <a:t>První použitelný systém (nadstavba </a:t>
            </a:r>
            <a:r>
              <a:rPr lang="cs-CZ" sz="2200" dirty="0" err="1" smtClean="0">
                <a:latin typeface="Calibri" pitchFamily="34" charset="0"/>
              </a:rPr>
              <a:t>DOSu</a:t>
            </a:r>
            <a:r>
              <a:rPr lang="cs-CZ" sz="2200" dirty="0" smtClean="0">
                <a:latin typeface="Calibri" pitchFamily="34" charset="0"/>
              </a:rPr>
              <a:t>) </a:t>
            </a:r>
            <a:r>
              <a:rPr lang="cs-CZ" sz="2200" b="1" dirty="0" smtClean="0">
                <a:latin typeface="Calibri" pitchFamily="34" charset="0"/>
              </a:rPr>
              <a:t>Windows 3.1 </a:t>
            </a:r>
            <a:r>
              <a:rPr lang="cs-CZ" sz="2200" dirty="0" smtClean="0">
                <a:latin typeface="Calibri" pitchFamily="34" charset="0"/>
              </a:rPr>
              <a:t>přišel v roce 1992</a:t>
            </a:r>
          </a:p>
          <a:p>
            <a:endParaRPr lang="cs-CZ" sz="2200" dirty="0" smtClean="0">
              <a:latin typeface="Calibri" pitchFamily="34" charset="0"/>
            </a:endParaRPr>
          </a:p>
          <a:p>
            <a:r>
              <a:rPr lang="cs-CZ" sz="2200" dirty="0" smtClean="0">
                <a:latin typeface="Calibri" pitchFamily="34" charset="0"/>
              </a:rPr>
              <a:t>Velkým skokem byl systém </a:t>
            </a:r>
            <a:r>
              <a:rPr lang="cs-CZ" sz="2200" b="1" dirty="0" smtClean="0">
                <a:latin typeface="Calibri" pitchFamily="34" charset="0"/>
              </a:rPr>
              <a:t>Windows 95 </a:t>
            </a:r>
            <a:r>
              <a:rPr lang="cs-CZ" sz="2200" dirty="0" smtClean="0">
                <a:latin typeface="Calibri" pitchFamily="34" charset="0"/>
              </a:rPr>
              <a:t>z jehož ovládání je odvozen vzhled dalších systémů (2000, XP, Vista i 7).</a:t>
            </a:r>
          </a:p>
          <a:p>
            <a:endParaRPr lang="cs-CZ" sz="2200" dirty="0" smtClean="0">
              <a:latin typeface="Calibri" pitchFamily="34" charset="0"/>
            </a:endParaRPr>
          </a:p>
          <a:p>
            <a:r>
              <a:rPr lang="cs-CZ" sz="2200" b="1" dirty="0" smtClean="0">
                <a:latin typeface="Calibri" pitchFamily="34" charset="0"/>
              </a:rPr>
              <a:t>Windows 2000 </a:t>
            </a:r>
            <a:r>
              <a:rPr lang="cs-CZ" sz="2200" dirty="0" smtClean="0">
                <a:latin typeface="Calibri" pitchFamily="34" charset="0"/>
              </a:rPr>
              <a:t>měly nové, </a:t>
            </a:r>
            <a:r>
              <a:rPr lang="cs-CZ" sz="2200" dirty="0" err="1" smtClean="0">
                <a:latin typeface="Calibri" pitchFamily="34" charset="0"/>
              </a:rPr>
              <a:t>unixové</a:t>
            </a:r>
            <a:r>
              <a:rPr lang="cs-CZ" sz="2200" dirty="0" smtClean="0">
                <a:latin typeface="Calibri" pitchFamily="34" charset="0"/>
              </a:rPr>
              <a:t> jádro.</a:t>
            </a:r>
          </a:p>
          <a:p>
            <a:endParaRPr lang="cs-CZ" sz="2200" dirty="0" smtClean="0">
              <a:latin typeface="Calibri" pitchFamily="34" charset="0"/>
            </a:endParaRPr>
          </a:p>
          <a:p>
            <a:r>
              <a:rPr lang="cs-CZ" sz="2200" dirty="0" smtClean="0">
                <a:latin typeface="Calibri" pitchFamily="34" charset="0"/>
              </a:rPr>
              <a:t>Systém </a:t>
            </a:r>
            <a:r>
              <a:rPr lang="cs-CZ" sz="2200" b="1" dirty="0" smtClean="0">
                <a:latin typeface="Calibri" pitchFamily="34" charset="0"/>
              </a:rPr>
              <a:t>Windows XP </a:t>
            </a:r>
            <a:r>
              <a:rPr lang="cs-CZ" sz="2200" dirty="0" smtClean="0">
                <a:latin typeface="Calibri" pitchFamily="34" charset="0"/>
              </a:rPr>
              <a:t>byl vylepšením Windows 2000, dnes je beznadějně zastaralý.</a:t>
            </a:r>
            <a:endParaRPr lang="cs-CZ" sz="2200" dirty="0">
              <a:latin typeface="Calibri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332656"/>
            <a:ext cx="3648406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nl-NL" sz="4000" dirty="0" smtClean="0"/>
              <a:t>Microsoft Windows</a:t>
            </a:r>
            <a:r>
              <a:rPr lang="cs-CZ" sz="4000" dirty="0" smtClean="0"/>
              <a:t>…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00808"/>
            <a:ext cx="1872208" cy="396044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1800" i="1" dirty="0" smtClean="0"/>
              <a:t>Windows 3.1 </a:t>
            </a:r>
            <a:r>
              <a:rPr lang="cs-CZ" sz="1800" dirty="0" smtClean="0"/>
              <a:t>až </a:t>
            </a:r>
            <a:r>
              <a:rPr lang="cs-CZ" sz="1800" i="1" dirty="0" smtClean="0"/>
              <a:t>95</a:t>
            </a:r>
            <a:r>
              <a:rPr lang="cs-CZ" sz="1800" dirty="0" smtClean="0"/>
              <a:t> byly vlastně </a:t>
            </a:r>
            <a:r>
              <a:rPr lang="cs-CZ" sz="1800" b="1" dirty="0" smtClean="0"/>
              <a:t>nadstavby </a:t>
            </a:r>
            <a:r>
              <a:rPr lang="cs-CZ" sz="1800" b="1" dirty="0" err="1" smtClean="0"/>
              <a:t>DOSu</a:t>
            </a:r>
            <a:r>
              <a:rPr lang="cs-CZ" sz="1800" dirty="0" smtClean="0"/>
              <a:t>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1800" i="1" dirty="0" smtClean="0"/>
              <a:t>Windows 2000</a:t>
            </a:r>
            <a:r>
              <a:rPr lang="cs-CZ" sz="1800" dirty="0" smtClean="0"/>
              <a:t>, </a:t>
            </a:r>
            <a:r>
              <a:rPr lang="cs-CZ" sz="1800" i="1" dirty="0" smtClean="0"/>
              <a:t>XP</a:t>
            </a:r>
            <a:r>
              <a:rPr lang="cs-CZ" sz="1800" dirty="0" smtClean="0"/>
              <a:t> a </a:t>
            </a:r>
            <a:r>
              <a:rPr lang="cs-CZ" sz="1800" i="1" dirty="0" smtClean="0"/>
              <a:t>7</a:t>
            </a:r>
            <a:r>
              <a:rPr lang="cs-CZ" sz="1800" dirty="0" smtClean="0"/>
              <a:t> mají nové </a:t>
            </a:r>
            <a:r>
              <a:rPr lang="cs-CZ" sz="1800" b="1" dirty="0" err="1" smtClean="0"/>
              <a:t>UNIXové</a:t>
            </a:r>
            <a:r>
              <a:rPr lang="cs-CZ" sz="1800" b="1" dirty="0" smtClean="0"/>
              <a:t> jádro</a:t>
            </a:r>
            <a:r>
              <a:rPr lang="cs-CZ" sz="1800" dirty="0" smtClean="0"/>
              <a:t>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endParaRPr lang="cs-CZ" sz="1800" dirty="0" smtClean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7524328" y="6093295"/>
            <a:ext cx="1800200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1" name="Picture 3" descr="C:\Elza\1CIZÍ\Historie počítačů\windows-9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0589" y="1772816"/>
            <a:ext cx="2286598" cy="171450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2" name="TextovéPole 41"/>
          <p:cNvSpPr txBox="1"/>
          <p:nvPr/>
        </p:nvSpPr>
        <p:spPr>
          <a:xfrm>
            <a:off x="4355976" y="1772816"/>
            <a:ext cx="1346844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Windows 95</a:t>
            </a:r>
            <a:endParaRPr lang="cs-CZ" dirty="0"/>
          </a:p>
        </p:txBody>
      </p:sp>
      <p:pic>
        <p:nvPicPr>
          <p:cNvPr id="3074" name="Picture 2" descr="C:\Elza\1CIZÍ\Historie počítačů\windows-2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1772816"/>
            <a:ext cx="2292879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3" name="TextovéPole 42"/>
          <p:cNvSpPr txBox="1"/>
          <p:nvPr/>
        </p:nvSpPr>
        <p:spPr>
          <a:xfrm>
            <a:off x="7260691" y="3131676"/>
            <a:ext cx="158440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Windows 2000</a:t>
            </a:r>
            <a:endParaRPr lang="cs-CZ" dirty="0"/>
          </a:p>
        </p:txBody>
      </p:sp>
      <p:pic>
        <p:nvPicPr>
          <p:cNvPr id="3075" name="Picture 3" descr="C:\Elza\1CIZÍ\Historie počítačů\windows-x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4077072"/>
            <a:ext cx="2304256" cy="17281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4" name="TextovéPole 43"/>
          <p:cNvSpPr txBox="1"/>
          <p:nvPr/>
        </p:nvSpPr>
        <p:spPr>
          <a:xfrm>
            <a:off x="4067944" y="4077072"/>
            <a:ext cx="1372620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Windows XP</a:t>
            </a:r>
            <a:endParaRPr lang="cs-CZ" dirty="0"/>
          </a:p>
        </p:txBody>
      </p:sp>
      <p:pic>
        <p:nvPicPr>
          <p:cNvPr id="2050" name="Picture 2" descr="D:\1AAA\C_PRESS\2009W7\img_zal\kniha\dsit1.t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24818" y="4077072"/>
            <a:ext cx="2742269" cy="17248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5" name="TextovéPole 44"/>
          <p:cNvSpPr txBox="1"/>
          <p:nvPr/>
        </p:nvSpPr>
        <p:spPr>
          <a:xfrm>
            <a:off x="7512810" y="4067780"/>
            <a:ext cx="1260281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cs-CZ" dirty="0" smtClean="0"/>
              <a:t>Windows  7</a:t>
            </a:r>
            <a:endParaRPr lang="cs-CZ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0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Současné počítače jsou všude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63888" y="1772816"/>
            <a:ext cx="5328592" cy="410445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2200" dirty="0" smtClean="0"/>
              <a:t>Dnes počítače zasahují do všech oblastí našeho života.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2200" dirty="0" smtClean="0"/>
              <a:t>Kapesní počítače neboli </a:t>
            </a:r>
            <a:r>
              <a:rPr lang="cs-CZ" sz="2200" b="1" dirty="0" smtClean="0"/>
              <a:t>PDA</a:t>
            </a:r>
            <a:r>
              <a:rPr lang="cs-CZ" sz="2200" dirty="0" smtClean="0"/>
              <a:t> mají výhody/omezení především ve velikosti.</a:t>
            </a:r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2200" b="1" dirty="0" err="1" smtClean="0"/>
              <a:t>Note</a:t>
            </a:r>
            <a:r>
              <a:rPr lang="cs-CZ" sz="2200" dirty="0" smtClean="0"/>
              <a:t> a </a:t>
            </a:r>
            <a:r>
              <a:rPr lang="cs-CZ" sz="2200" b="1" dirty="0" err="1" smtClean="0"/>
              <a:t>netbooky</a:t>
            </a:r>
            <a:r>
              <a:rPr lang="cs-CZ" sz="2200" dirty="0" smtClean="0"/>
              <a:t> jsou dnes plnohodnotné počítače, které se téměř vyrovnají </a:t>
            </a:r>
            <a:r>
              <a:rPr lang="cs-CZ" sz="2200" b="1" dirty="0" smtClean="0"/>
              <a:t>stolním stanicím.</a:t>
            </a:r>
            <a:endParaRPr lang="cs-CZ" sz="2200" dirty="0" smtClean="0"/>
          </a:p>
          <a:p>
            <a:pPr>
              <a:lnSpc>
                <a:spcPct val="110000"/>
              </a:lnSpc>
              <a:spcBef>
                <a:spcPts val="600"/>
              </a:spcBef>
            </a:pPr>
            <a:r>
              <a:rPr lang="cs-CZ" sz="2200" dirty="0" smtClean="0"/>
              <a:t>Ty se čím dál víc odlišují podle druhu použití (doma na multimédia, pracovní…). </a:t>
            </a:r>
          </a:p>
          <a:p>
            <a:endParaRPr lang="cs-CZ" sz="22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8244408" y="6093294"/>
            <a:ext cx="899592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171" name="Picture 3" descr="C:\Elza\1CIZÍ\Historie počítačů\pc_sestava_slim.gif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7544" y="4149080"/>
            <a:ext cx="2376264" cy="1597584"/>
          </a:xfrm>
          <a:prstGeom prst="rect">
            <a:avLst/>
          </a:prstGeom>
          <a:noFill/>
        </p:spPr>
      </p:pic>
      <p:pic>
        <p:nvPicPr>
          <p:cNvPr id="7172" name="Picture 4" descr="C:\Elza\1CIZÍ\Historie počítačů\Asus_Eee_PC_1008HA_01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19672" y="2780928"/>
            <a:ext cx="2128659" cy="1469895"/>
          </a:xfrm>
          <a:prstGeom prst="rect">
            <a:avLst/>
          </a:prstGeom>
          <a:noFill/>
        </p:spPr>
      </p:pic>
      <p:pic>
        <p:nvPicPr>
          <p:cNvPr id="7173" name="Picture 5" descr="C:\Elza\1CIZÍ\Historie počítačů\pda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496" y="1844824"/>
            <a:ext cx="1728192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>
            <a:normAutofit/>
          </a:bodyPr>
          <a:lstStyle/>
          <a:p>
            <a:r>
              <a:rPr lang="cs-CZ" sz="4000" dirty="0" smtClean="0"/>
              <a:t>Současné počítače jsou všude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63888" y="1772816"/>
            <a:ext cx="5328592" cy="4104456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dirty="0" smtClean="0"/>
              <a:t>Stále se používají i velké </a:t>
            </a:r>
            <a:r>
              <a:rPr lang="cs-CZ" sz="2400" b="1" dirty="0" smtClean="0"/>
              <a:t>sálové počítače</a:t>
            </a:r>
            <a:r>
              <a:rPr lang="cs-CZ" sz="2400" dirty="0" smtClean="0"/>
              <a:t>, které slouží jako </a:t>
            </a:r>
            <a:r>
              <a:rPr lang="cs-CZ" sz="2400" i="1" dirty="0" smtClean="0"/>
              <a:t>servery</a:t>
            </a:r>
            <a:r>
              <a:rPr lang="cs-CZ" sz="2400" dirty="0" smtClean="0"/>
              <a:t> nebo </a:t>
            </a:r>
            <a:r>
              <a:rPr lang="cs-CZ" sz="2400" i="1" dirty="0" smtClean="0"/>
              <a:t>výpočetní centra</a:t>
            </a:r>
            <a:r>
              <a:rPr lang="cs-CZ" sz="2400" dirty="0" smtClean="0"/>
              <a:t> (mainframe).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b="1" dirty="0" smtClean="0"/>
              <a:t>Servery</a:t>
            </a:r>
            <a:r>
              <a:rPr lang="cs-CZ" sz="2400" dirty="0" smtClean="0"/>
              <a:t> slouží k poskytování služeb, většinou jako centra sítí.  Připojují se k nim plnohodnotné počítače.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b="1" dirty="0" smtClean="0"/>
              <a:t>Mainframe</a:t>
            </a:r>
            <a:r>
              <a:rPr lang="cs-CZ" sz="2400" dirty="0" smtClean="0"/>
              <a:t> slouží především ke zpracování velkého množství dat. Připojují se k nim terminály.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2400" b="1" dirty="0" smtClean="0"/>
              <a:t>Super počítače </a:t>
            </a:r>
            <a:r>
              <a:rPr lang="cs-CZ" sz="2400" dirty="0" smtClean="0"/>
              <a:t>vypočítají předpověď počasí a další náročné simulace.</a:t>
            </a:r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88305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1950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1910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1920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1930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1940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1960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1970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1980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solidFill>
                  <a:schemeClr val="accent1">
                    <a:lumMod val="50000"/>
                  </a:schemeClr>
                </a:solidFill>
                <a:latin typeface="Calibri" pitchFamily="34" charset="0"/>
              </a:rPr>
              <a:t>1990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8244408" y="6093294"/>
            <a:ext cx="899592" cy="45719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170" name="Picture 2" descr="C:\Elza\1CIZÍ\Historie počítačů\ibm_mainframe_t-rex_270x323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528" y="1988840"/>
            <a:ext cx="1584176" cy="1584176"/>
          </a:xfrm>
          <a:prstGeom prst="rect">
            <a:avLst/>
          </a:prstGeom>
          <a:noFill/>
        </p:spPr>
      </p:pic>
      <p:pic>
        <p:nvPicPr>
          <p:cNvPr id="1026" name="Picture 2" descr="C:\Elza\1CIZÍ\Historie počítačů\HP_ProLiant_ML370_G4_serv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35696" y="1900014"/>
            <a:ext cx="1869519" cy="1961034"/>
          </a:xfrm>
          <a:prstGeom prst="rect">
            <a:avLst/>
          </a:prstGeom>
          <a:noFill/>
        </p:spPr>
      </p:pic>
      <p:pic>
        <p:nvPicPr>
          <p:cNvPr id="1027" name="Picture 3" descr="C:\Elza\1CIZÍ\Historie počítačů\supercomputer.5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09388"/>
            <a:ext cx="3144863" cy="17700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643051"/>
            <a:ext cx="8229600" cy="4929222"/>
          </a:xfrm>
        </p:spPr>
        <p:txBody>
          <a:bodyPr>
            <a:normAutofit/>
          </a:bodyPr>
          <a:lstStyle/>
          <a:p>
            <a:pPr marL="461772" indent="-342900">
              <a:spcBef>
                <a:spcPts val="1200"/>
              </a:spcBef>
              <a:buFont typeface="+mj-lt"/>
              <a:buAutoNum type="arabicPeriod"/>
            </a:pPr>
            <a:r>
              <a:rPr lang="cs-CZ" sz="1800" dirty="0" smtClean="0"/>
              <a:t>Roubal, Pavel, Informatika a výpočetní technika pro SŠ díl 1, </a:t>
            </a:r>
            <a:r>
              <a:rPr lang="cs-CZ" sz="1800" dirty="0" err="1" smtClean="0"/>
              <a:t>Computer</a:t>
            </a:r>
            <a:r>
              <a:rPr lang="cs-CZ" sz="1800" dirty="0" smtClean="0"/>
              <a:t> </a:t>
            </a:r>
            <a:r>
              <a:rPr lang="cs-CZ" sz="1800" dirty="0" err="1" smtClean="0"/>
              <a:t>Press</a:t>
            </a:r>
            <a:r>
              <a:rPr lang="cs-CZ" sz="1800" dirty="0" smtClean="0"/>
              <a:t> 2010.</a:t>
            </a:r>
          </a:p>
          <a:p>
            <a:pPr marL="461772" indent="-342900">
              <a:spcBef>
                <a:spcPts val="1200"/>
              </a:spcBef>
              <a:buFont typeface="+mj-lt"/>
              <a:buAutoNum type="arabicPeriod"/>
            </a:pPr>
            <a:r>
              <a:rPr lang="cs-CZ" sz="1800" dirty="0" err="1" smtClean="0"/>
              <a:t>Wikimedia</a:t>
            </a:r>
            <a:r>
              <a:rPr lang="cs-CZ" sz="1800" dirty="0" smtClean="0"/>
              <a:t>, otevřená encyklopedie. [online]. [cit. 2010-02-27]. Dostupný z URL: &lt; http://commons.wikimedia.org/wiki/ &gt;.</a:t>
            </a:r>
          </a:p>
          <a:p>
            <a:pPr marL="461772" indent="-342900">
              <a:spcBef>
                <a:spcPts val="1200"/>
              </a:spcBef>
              <a:buFont typeface="+mj-lt"/>
              <a:buAutoNum type="arabicPeriod"/>
            </a:pPr>
            <a:r>
              <a:rPr lang="cs-CZ" sz="1800" dirty="0" smtClean="0"/>
              <a:t>Intel </a:t>
            </a:r>
            <a:r>
              <a:rPr lang="cs-CZ" sz="1800" dirty="0" err="1" smtClean="0"/>
              <a:t>Press</a:t>
            </a:r>
            <a:r>
              <a:rPr lang="cs-CZ" sz="1800" dirty="0" smtClean="0"/>
              <a:t> </a:t>
            </a:r>
            <a:r>
              <a:rPr lang="cs-CZ" sz="1800" dirty="0" err="1" smtClean="0"/>
              <a:t>Room</a:t>
            </a:r>
            <a:r>
              <a:rPr lang="cs-CZ" sz="1800" dirty="0" smtClean="0"/>
              <a:t> [online]. [cit. 2010-02-27]. Dostupný z URL: &lt; http://www.</a:t>
            </a:r>
            <a:r>
              <a:rPr lang="cs-CZ" sz="1800" dirty="0" err="1" smtClean="0"/>
              <a:t>intel.com</a:t>
            </a:r>
            <a:r>
              <a:rPr lang="cs-CZ" sz="1800" dirty="0" smtClean="0"/>
              <a:t>/Pressroom/ &gt;.</a:t>
            </a:r>
          </a:p>
          <a:p>
            <a:pPr marL="461772" indent="-342900">
              <a:spcBef>
                <a:spcPts val="1200"/>
              </a:spcBef>
              <a:buFont typeface="+mj-lt"/>
              <a:buAutoNum type="arabicPeriod"/>
            </a:pPr>
            <a:r>
              <a:rPr lang="cs-CZ" sz="1800" dirty="0" smtClean="0"/>
              <a:t>OpenPhoto </a:t>
            </a:r>
            <a:r>
              <a:rPr lang="cs-CZ" sz="1800" dirty="0" err="1" smtClean="0"/>
              <a:t>Gallery</a:t>
            </a:r>
            <a:r>
              <a:rPr lang="cs-CZ" sz="1800" dirty="0" smtClean="0"/>
              <a:t>. [online]. [cit. 2010-02-27]. Dostupný z URL: &lt; http://openphoto.net/gallery/index.html &gt;.</a:t>
            </a:r>
          </a:p>
          <a:p>
            <a:pPr marL="461772" indent="-342900">
              <a:spcBef>
                <a:spcPts val="1200"/>
              </a:spcBef>
              <a:buFont typeface="+mj-lt"/>
              <a:buAutoNum type="arabicPeriod"/>
            </a:pPr>
            <a:r>
              <a:rPr lang="cs-CZ" sz="1800" dirty="0" smtClean="0"/>
              <a:t>Notebook. [online]. [cit. 2010-10-05]. Dostupný z URL: &lt; http://notebook.</a:t>
            </a:r>
            <a:r>
              <a:rPr lang="cs-CZ" sz="1800" dirty="0" err="1" smtClean="0"/>
              <a:t>cz</a:t>
            </a:r>
            <a:r>
              <a:rPr lang="cs-CZ" sz="1800" dirty="0" smtClean="0"/>
              <a:t>/</a:t>
            </a:r>
            <a:r>
              <a:rPr lang="cs-CZ" sz="1800" dirty="0" err="1" smtClean="0"/>
              <a:t>clanky</a:t>
            </a:r>
            <a:r>
              <a:rPr lang="cs-CZ" sz="1800" dirty="0" smtClean="0"/>
              <a:t>/technologie/2007/</a:t>
            </a:r>
            <a:r>
              <a:rPr lang="cs-CZ" sz="1800" dirty="0" err="1" smtClean="0"/>
              <a:t>ovladani</a:t>
            </a:r>
            <a:r>
              <a:rPr lang="cs-CZ" sz="1800" dirty="0" smtClean="0"/>
              <a:t>-dotekem-jak-funguje/</a:t>
            </a:r>
            <a:r>
              <a:rPr lang="cs-CZ" sz="1800" dirty="0" err="1" smtClean="0"/>
              <a:t>pda.jpg</a:t>
            </a:r>
            <a:r>
              <a:rPr lang="cs-CZ" sz="1800" dirty="0" smtClean="0"/>
              <a:t>&gt;.</a:t>
            </a:r>
          </a:p>
          <a:p>
            <a:pPr marL="461772" indent="-342900">
              <a:spcBef>
                <a:spcPts val="1200"/>
              </a:spcBef>
              <a:buFont typeface="+mj-lt"/>
              <a:buAutoNum type="arabicPeriod"/>
            </a:pPr>
            <a:r>
              <a:rPr lang="cs-CZ" sz="1800" dirty="0" smtClean="0"/>
              <a:t>PC Salon. [online]. [cit. 2010-10-05]. Dostupný z URL: &lt; http://www.</a:t>
            </a:r>
            <a:r>
              <a:rPr lang="cs-CZ" sz="1800" dirty="0" err="1" smtClean="0"/>
              <a:t>pcsalon.cz</a:t>
            </a:r>
            <a:r>
              <a:rPr lang="cs-CZ" sz="1800" dirty="0" smtClean="0"/>
              <a:t>/</a:t>
            </a:r>
            <a:r>
              <a:rPr lang="cs-CZ" sz="1800" dirty="0" err="1" smtClean="0"/>
              <a:t>img</a:t>
            </a:r>
            <a:r>
              <a:rPr lang="cs-CZ" sz="1800" dirty="0" smtClean="0"/>
              <a:t>/</a:t>
            </a:r>
            <a:r>
              <a:rPr lang="cs-CZ" sz="1800" dirty="0" err="1" smtClean="0"/>
              <a:t>pc</a:t>
            </a:r>
            <a:r>
              <a:rPr lang="cs-CZ" sz="1800" dirty="0" smtClean="0"/>
              <a:t>_sestava_</a:t>
            </a:r>
            <a:r>
              <a:rPr lang="cs-CZ" sz="1800" dirty="0" err="1" smtClean="0"/>
              <a:t>slim.gif</a:t>
            </a:r>
            <a:r>
              <a:rPr lang="cs-CZ" sz="1800" dirty="0" smtClean="0"/>
              <a:t>&gt;.</a:t>
            </a:r>
          </a:p>
          <a:p>
            <a:pPr marL="461772" indent="-342900">
              <a:spcBef>
                <a:spcPts val="1200"/>
              </a:spcBef>
              <a:buFont typeface="+mj-lt"/>
              <a:buAutoNum type="arabicPeriod"/>
            </a:pPr>
            <a:r>
              <a:rPr lang="cs-CZ" sz="1800" dirty="0" err="1" smtClean="0"/>
              <a:t>Drom</a:t>
            </a:r>
            <a:r>
              <a:rPr lang="cs-CZ" sz="1800" dirty="0" smtClean="0"/>
              <a:t>. [online]. [cit. 2010-10-05]. Dostupný z URL: &lt; http://img.drom.sk/others/zaujimavosti/apple/macintosh1.jpg&gt;.</a:t>
            </a:r>
          </a:p>
          <a:p>
            <a:endParaRPr lang="cs-CZ" sz="1800" dirty="0" smtClean="0"/>
          </a:p>
          <a:p>
            <a:endParaRPr lang="cs-CZ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Mám u tebe vroubek…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" y="1775191"/>
            <a:ext cx="6487644" cy="4625609"/>
          </a:xfrm>
        </p:spPr>
        <p:txBody>
          <a:bodyPr>
            <a:normAutofit lnSpcReduction="10000"/>
          </a:bodyPr>
          <a:lstStyle/>
          <a:p>
            <a:r>
              <a:rPr lang="cs-CZ" sz="2800" dirty="0" smtClean="0"/>
              <a:t>Lidé nejspíše odjakživa používali k počítání </a:t>
            </a:r>
            <a:r>
              <a:rPr lang="cs-CZ" sz="2800" b="1" dirty="0" smtClean="0"/>
              <a:t>své prsty</a:t>
            </a:r>
            <a:r>
              <a:rPr lang="cs-CZ" sz="2800" dirty="0" smtClean="0"/>
              <a:t>.</a:t>
            </a:r>
          </a:p>
          <a:p>
            <a:endParaRPr lang="cs-CZ" sz="2800" dirty="0" smtClean="0"/>
          </a:p>
          <a:p>
            <a:r>
              <a:rPr lang="cs-CZ" sz="2800" dirty="0" smtClean="0"/>
              <a:t>Brzy vyvinuli </a:t>
            </a:r>
            <a:r>
              <a:rPr lang="cs-CZ" sz="2800" b="1" dirty="0" smtClean="0"/>
              <a:t>různé pomůcky</a:t>
            </a:r>
            <a:r>
              <a:rPr lang="cs-CZ" sz="2800" dirty="0" smtClean="0"/>
              <a:t>, například zářezy na holích apod. (viz nadpis snímku).</a:t>
            </a:r>
          </a:p>
          <a:p>
            <a:endParaRPr lang="cs-CZ" sz="2800" dirty="0" smtClean="0"/>
          </a:p>
          <a:p>
            <a:r>
              <a:rPr lang="cs-CZ" sz="2800" dirty="0" smtClean="0"/>
              <a:t>Spolu s písmem vznikly i </a:t>
            </a:r>
            <a:r>
              <a:rPr lang="cs-CZ" sz="2800" b="1" dirty="0" smtClean="0"/>
              <a:t>různé způsoby záznamu čísel</a:t>
            </a:r>
            <a:r>
              <a:rPr lang="cs-CZ" sz="2800" dirty="0" smtClean="0"/>
              <a:t> (například římské číslovky) a časem i náš způsob zápisu čísel pomocí číslic desítkové soustavy.</a:t>
            </a:r>
            <a:endParaRPr lang="cs-CZ" sz="2800" dirty="0"/>
          </a:p>
        </p:txBody>
      </p:sp>
      <p:graphicFrame>
        <p:nvGraphicFramePr>
          <p:cNvPr id="12" name="Tabulka 11"/>
          <p:cNvGraphicFramePr>
            <a:graphicFrameLocks noGrp="1"/>
          </p:cNvGraphicFramePr>
          <p:nvPr/>
        </p:nvGraphicFramePr>
        <p:xfrm>
          <a:off x="7092280" y="3264630"/>
          <a:ext cx="1944216" cy="31887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2108"/>
                <a:gridCol w="972108"/>
              </a:tblGrid>
              <a:tr h="628386">
                <a:tc>
                  <a:txBody>
                    <a:bodyPr/>
                    <a:lstStyle/>
                    <a:p>
                      <a:r>
                        <a:rPr lang="cs-CZ" dirty="0" smtClean="0"/>
                        <a:t>Číslo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Římsky</a:t>
                      </a:r>
                      <a:endParaRPr lang="cs-CZ" dirty="0"/>
                    </a:p>
                  </a:txBody>
                  <a:tcPr/>
                </a:tc>
              </a:tr>
              <a:tr h="359078">
                <a:tc>
                  <a:txBody>
                    <a:bodyPr/>
                    <a:lstStyle/>
                    <a:p>
                      <a:r>
                        <a:rPr lang="cs-CZ" dirty="0" smtClean="0"/>
                        <a:t>1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I</a:t>
                      </a:r>
                      <a:endParaRPr lang="cs-CZ" dirty="0"/>
                    </a:p>
                  </a:txBody>
                  <a:tcPr/>
                </a:tc>
              </a:tr>
              <a:tr h="359078">
                <a:tc>
                  <a:txBody>
                    <a:bodyPr/>
                    <a:lstStyle/>
                    <a:p>
                      <a:r>
                        <a:rPr lang="cs-CZ" dirty="0" smtClean="0"/>
                        <a:t>5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V</a:t>
                      </a:r>
                      <a:endParaRPr lang="cs-CZ" dirty="0"/>
                    </a:p>
                  </a:txBody>
                  <a:tcPr/>
                </a:tc>
              </a:tr>
              <a:tr h="359078">
                <a:tc>
                  <a:txBody>
                    <a:bodyPr/>
                    <a:lstStyle/>
                    <a:p>
                      <a:r>
                        <a:rPr lang="cs-CZ" dirty="0" smtClean="0"/>
                        <a:t>10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X</a:t>
                      </a:r>
                      <a:endParaRPr lang="cs-CZ" dirty="0"/>
                    </a:p>
                  </a:txBody>
                  <a:tcPr/>
                </a:tc>
              </a:tr>
              <a:tr h="359078">
                <a:tc>
                  <a:txBody>
                    <a:bodyPr/>
                    <a:lstStyle/>
                    <a:p>
                      <a:r>
                        <a:rPr lang="cs-CZ" dirty="0" smtClean="0"/>
                        <a:t>50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L</a:t>
                      </a:r>
                      <a:endParaRPr lang="cs-CZ" dirty="0"/>
                    </a:p>
                  </a:txBody>
                  <a:tcPr/>
                </a:tc>
              </a:tr>
              <a:tr h="359078">
                <a:tc>
                  <a:txBody>
                    <a:bodyPr/>
                    <a:lstStyle/>
                    <a:p>
                      <a:r>
                        <a:rPr lang="cs-CZ" dirty="0" smtClean="0"/>
                        <a:t>100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C</a:t>
                      </a:r>
                      <a:endParaRPr lang="cs-CZ" dirty="0"/>
                    </a:p>
                  </a:txBody>
                  <a:tcPr/>
                </a:tc>
              </a:tr>
              <a:tr h="359078">
                <a:tc>
                  <a:txBody>
                    <a:bodyPr/>
                    <a:lstStyle/>
                    <a:p>
                      <a:r>
                        <a:rPr lang="cs-CZ" dirty="0" smtClean="0"/>
                        <a:t>500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D</a:t>
                      </a:r>
                      <a:endParaRPr lang="cs-CZ" dirty="0"/>
                    </a:p>
                  </a:txBody>
                  <a:tcPr/>
                </a:tc>
              </a:tr>
              <a:tr h="359078">
                <a:tc>
                  <a:txBody>
                    <a:bodyPr/>
                    <a:lstStyle/>
                    <a:p>
                      <a:r>
                        <a:rPr lang="cs-CZ" dirty="0" smtClean="0"/>
                        <a:t>1000</a:t>
                      </a:r>
                      <a:endParaRPr lang="cs-CZ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cs-CZ" dirty="0" smtClean="0"/>
                        <a:t>M</a:t>
                      </a:r>
                      <a:endParaRPr lang="cs-CZ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628799"/>
            <a:ext cx="1008112" cy="148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Předchůdci počítačů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" y="1775191"/>
            <a:ext cx="5479532" cy="3958065"/>
          </a:xfrm>
        </p:spPr>
        <p:txBody>
          <a:bodyPr>
            <a:normAutofit lnSpcReduction="10000"/>
          </a:bodyPr>
          <a:lstStyle/>
          <a:p>
            <a:r>
              <a:rPr lang="cs-CZ" sz="2800" dirty="0" smtClean="0"/>
              <a:t>Nejznámějším a stále používaným předchůdcem VT je kuličkové počítadlo.</a:t>
            </a:r>
          </a:p>
          <a:p>
            <a:endParaRPr lang="cs-CZ" sz="2800" dirty="0" smtClean="0"/>
          </a:p>
          <a:p>
            <a:r>
              <a:rPr lang="cs-CZ" sz="2800" dirty="0" smtClean="0"/>
              <a:t>Počítací pomůcka </a:t>
            </a:r>
            <a:r>
              <a:rPr lang="cs-CZ" sz="2800" b="1" dirty="0" err="1" smtClean="0"/>
              <a:t>Abacus</a:t>
            </a:r>
            <a:r>
              <a:rPr lang="cs-CZ" sz="2800" dirty="0" smtClean="0"/>
              <a:t> pochází pravděpodobně z Číny. </a:t>
            </a:r>
            <a:r>
              <a:rPr lang="cs-CZ" sz="2800" b="1" dirty="0" err="1" smtClean="0"/>
              <a:t>Abacus</a:t>
            </a:r>
            <a:r>
              <a:rPr lang="cs-CZ" sz="2800" dirty="0" smtClean="0"/>
              <a:t> vznikl nejspíše již ve starověku, výrazně se však rozšířil až před cca 600 lety </a:t>
            </a:r>
          </a:p>
          <a:p>
            <a:endParaRPr lang="cs-CZ" sz="2800" dirty="0" smtClean="0"/>
          </a:p>
          <a:p>
            <a:endParaRPr lang="cs-CZ" sz="2800" dirty="0"/>
          </a:p>
        </p:txBody>
      </p:sp>
      <p:pic>
        <p:nvPicPr>
          <p:cNvPr id="3074" name="Picture 2" descr="D:\1AAA\C_PRESS\_Ucebnice_IVT\_Uc_VT_teorie\img_teorie\_historie_pocitacu\abacus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3356992"/>
            <a:ext cx="1629608" cy="2669878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844824"/>
            <a:ext cx="1872208" cy="91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162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1000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1500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1100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1200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1300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1400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1600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1700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1800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1900</a:t>
            </a:r>
          </a:p>
        </p:txBody>
      </p:sp>
      <p:sp>
        <p:nvSpPr>
          <p:cNvPr id="39" name="Obdélník 38"/>
          <p:cNvSpPr/>
          <p:nvPr/>
        </p:nvSpPr>
        <p:spPr>
          <a:xfrm>
            <a:off x="2627784" y="6165304"/>
            <a:ext cx="6516216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44624"/>
            <a:ext cx="1728192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5248"/>
            <a:ext cx="8229600" cy="1147528"/>
          </a:xfrm>
        </p:spPr>
        <p:txBody>
          <a:bodyPr/>
          <a:lstStyle/>
          <a:p>
            <a:r>
              <a:rPr lang="cs-CZ" dirty="0" smtClean="0"/>
              <a:t>Mechanické počítačky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" y="1775191"/>
            <a:ext cx="5695556" cy="3958065"/>
          </a:xfrm>
        </p:spPr>
        <p:txBody>
          <a:bodyPr>
            <a:normAutofit/>
          </a:bodyPr>
          <a:lstStyle/>
          <a:p>
            <a:r>
              <a:rPr lang="cs-CZ" sz="2800" dirty="0" smtClean="0"/>
              <a:t>S pokrokem jemné mechaniky začaly kromě hodinových strojků vznikat i počítací mechanické přístroje. </a:t>
            </a:r>
          </a:p>
          <a:p>
            <a:endParaRPr lang="cs-CZ" sz="2800" dirty="0" smtClean="0"/>
          </a:p>
          <a:p>
            <a:r>
              <a:rPr lang="cs-CZ" sz="2800" dirty="0" smtClean="0"/>
              <a:t>Z počátku uměly pouze sčítat a odečítat.</a:t>
            </a:r>
          </a:p>
          <a:p>
            <a:endParaRPr lang="cs-CZ" sz="2800" dirty="0" smtClean="0"/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162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1000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1500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1100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1200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1300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1400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1600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1700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1800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1900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2339752" y="6093293"/>
            <a:ext cx="5544616" cy="457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1907282"/>
            <a:ext cx="2062129" cy="23138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8" name="Skupina 37"/>
          <p:cNvGrpSpPr/>
          <p:nvPr/>
        </p:nvGrpSpPr>
        <p:grpSpPr>
          <a:xfrm>
            <a:off x="5580112" y="4653136"/>
            <a:ext cx="3563888" cy="1179434"/>
            <a:chOff x="2539430" y="5786454"/>
            <a:chExt cx="6604570" cy="1179434"/>
          </a:xfrm>
        </p:grpSpPr>
        <p:sp>
          <p:nvSpPr>
            <p:cNvPr id="40" name="Obdélník 39"/>
            <p:cNvSpPr/>
            <p:nvPr/>
          </p:nvSpPr>
          <p:spPr>
            <a:xfrm>
              <a:off x="2539430" y="5786454"/>
              <a:ext cx="6604570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2806319" y="5857892"/>
              <a:ext cx="633768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400" b="1" dirty="0" smtClean="0">
                  <a:solidFill>
                    <a:srgbClr val="C00000"/>
                  </a:solidFill>
                  <a:latin typeface="Calibri" pitchFamily="34" charset="0"/>
                </a:rPr>
                <a:t>Jaké mechanické zařízení je na obrázku?</a:t>
              </a:r>
            </a:p>
            <a:p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5248"/>
            <a:ext cx="8229600" cy="1147528"/>
          </a:xfrm>
        </p:spPr>
        <p:txBody>
          <a:bodyPr/>
          <a:lstStyle/>
          <a:p>
            <a:r>
              <a:rPr lang="cs-CZ" dirty="0" smtClean="0"/>
              <a:t>Mechanické počítačky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" y="1775191"/>
            <a:ext cx="5695556" cy="3958065"/>
          </a:xfrm>
        </p:spPr>
        <p:txBody>
          <a:bodyPr>
            <a:normAutofit/>
          </a:bodyPr>
          <a:lstStyle/>
          <a:p>
            <a:r>
              <a:rPr lang="cs-CZ" sz="2800" dirty="0" smtClean="0"/>
              <a:t>„Počítací hodiny“ sestrojil v roce 1623 </a:t>
            </a:r>
            <a:r>
              <a:rPr lang="cs-CZ" sz="2800" dirty="0" err="1" smtClean="0"/>
              <a:t>Wilhelm</a:t>
            </a:r>
            <a:r>
              <a:rPr lang="cs-CZ" sz="2800" dirty="0" smtClean="0"/>
              <a:t> </a:t>
            </a:r>
            <a:r>
              <a:rPr lang="cs-CZ" sz="2800" dirty="0" err="1" smtClean="0"/>
              <a:t>Schickard</a:t>
            </a:r>
            <a:r>
              <a:rPr lang="cs-CZ" sz="2800" dirty="0" smtClean="0"/>
              <a:t>.</a:t>
            </a:r>
          </a:p>
          <a:p>
            <a:endParaRPr lang="cs-CZ" sz="2800" dirty="0" smtClean="0"/>
          </a:p>
          <a:p>
            <a:endParaRPr lang="cs-CZ" sz="2800" dirty="0" smtClean="0"/>
          </a:p>
          <a:p>
            <a:endParaRPr lang="cs-CZ" sz="2800" dirty="0" smtClean="0"/>
          </a:p>
          <a:p>
            <a:r>
              <a:rPr lang="cs-CZ" sz="2800" dirty="0" smtClean="0"/>
              <a:t>Univerzální genius </a:t>
            </a:r>
            <a:r>
              <a:rPr lang="cs-CZ" sz="2800" dirty="0" err="1" smtClean="0"/>
              <a:t>Blais</a:t>
            </a:r>
            <a:r>
              <a:rPr lang="cs-CZ" sz="2800" dirty="0" smtClean="0"/>
              <a:t> Pascal vytvořil v roce 1645 mechanickou kalkulačku s názvem </a:t>
            </a:r>
            <a:r>
              <a:rPr lang="cs-CZ" sz="2800" b="1" dirty="0" err="1" smtClean="0"/>
              <a:t>Pascaline</a:t>
            </a:r>
            <a:r>
              <a:rPr lang="cs-CZ" sz="2800" dirty="0" smtClean="0"/>
              <a:t>.</a:t>
            </a:r>
          </a:p>
          <a:p>
            <a:endParaRPr lang="cs-CZ" sz="2800" dirty="0" smtClean="0"/>
          </a:p>
          <a:p>
            <a:endParaRPr lang="cs-CZ" sz="2800" dirty="0" smtClean="0"/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162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1000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1500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1100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1200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1300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1400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1600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1700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1800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1900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5292080" y="6093292"/>
            <a:ext cx="360040" cy="14401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098" name="Picture 2" descr="D:\1AAA\C_PRESS\_Ucebnice_IVT\_Uc_VT_teorie\img_teorie\_historie_pocitacu\Schickar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580555"/>
            <a:ext cx="2808312" cy="23449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8" name="Picture 2" descr="D:\1AAA\C_PRESS\_Ucebnice_IVT\_Uc_VT_teorie\img_teorie\_historie_pocitacu\pascalin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077072"/>
            <a:ext cx="2869207" cy="14977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Obdélník 39"/>
          <p:cNvSpPr/>
          <p:nvPr/>
        </p:nvSpPr>
        <p:spPr>
          <a:xfrm flipV="1">
            <a:off x="5436096" y="5877271"/>
            <a:ext cx="432048" cy="14401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88640"/>
            <a:ext cx="1208581" cy="108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5248"/>
            <a:ext cx="8229600" cy="1147528"/>
          </a:xfrm>
        </p:spPr>
        <p:txBody>
          <a:bodyPr/>
          <a:lstStyle/>
          <a:p>
            <a:r>
              <a:rPr lang="cs-CZ" dirty="0" smtClean="0"/>
              <a:t>Mechanické počítačky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" y="1775191"/>
            <a:ext cx="5119492" cy="3958065"/>
          </a:xfrm>
        </p:spPr>
        <p:txBody>
          <a:bodyPr>
            <a:normAutofit fontScale="92500" lnSpcReduction="10000"/>
          </a:bodyPr>
          <a:lstStyle/>
          <a:p>
            <a:r>
              <a:rPr lang="cs-CZ" sz="2600" dirty="0" smtClean="0"/>
              <a:t>Logaritmické pravítko (převádějící násobení na sčítání) se používalo již ve středověku.</a:t>
            </a:r>
          </a:p>
          <a:p>
            <a:endParaRPr lang="cs-CZ" sz="2600" dirty="0" smtClean="0"/>
          </a:p>
          <a:p>
            <a:r>
              <a:rPr lang="cs-CZ" sz="2600" dirty="0" smtClean="0"/>
              <a:t>Filosof a matematik (dříve běžné spojení:-) </a:t>
            </a:r>
            <a:r>
              <a:rPr lang="cs-CZ" sz="2600" b="1" dirty="0" err="1" smtClean="0"/>
              <a:t>von</a:t>
            </a:r>
            <a:r>
              <a:rPr lang="cs-CZ" sz="2600" b="1" dirty="0" smtClean="0"/>
              <a:t> </a:t>
            </a:r>
            <a:r>
              <a:rPr lang="cs-CZ" sz="2600" b="1" dirty="0" err="1" smtClean="0"/>
              <a:t>Leibniz</a:t>
            </a:r>
            <a:r>
              <a:rPr lang="cs-CZ" sz="2600" dirty="0" smtClean="0"/>
              <a:t> v roce 1694 sestrojil tzv. krokový kalkulátor, který uměl násobit, dělit a provádět druhou odmocninu. </a:t>
            </a:r>
            <a:r>
              <a:rPr lang="cs-CZ" sz="2600" b="1" dirty="0" err="1" smtClean="0"/>
              <a:t>Leibniz</a:t>
            </a:r>
            <a:r>
              <a:rPr lang="cs-CZ" sz="2600" b="1" dirty="0" smtClean="0"/>
              <a:t> </a:t>
            </a:r>
            <a:r>
              <a:rPr lang="cs-CZ" sz="2600" dirty="0" smtClean="0"/>
              <a:t>uvažovat také o použití </a:t>
            </a:r>
            <a:r>
              <a:rPr lang="cs-CZ" sz="2600" b="1" dirty="0" smtClean="0"/>
              <a:t>dvojkové soustavy.</a:t>
            </a:r>
            <a:endParaRPr lang="cs-CZ" sz="2600" dirty="0" smtClean="0"/>
          </a:p>
          <a:p>
            <a:endParaRPr lang="cs-CZ" sz="2800" dirty="0" smtClean="0"/>
          </a:p>
          <a:p>
            <a:endParaRPr lang="cs-CZ" sz="2800" dirty="0" smtClean="0"/>
          </a:p>
          <a:p>
            <a:endParaRPr lang="cs-CZ" sz="2800" dirty="0" smtClean="0"/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162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1000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1500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1100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1200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1300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1400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1600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1700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1800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1900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5868144" y="6093295"/>
            <a:ext cx="2376264" cy="72007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5123" name="Picture 3" descr="D:\1AAA\C_PRESS\_Ucebnice_IVT\_Uc_VT_teorie\img_teorie\_historie_pocitacu\log_pravitk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12631" y="1889177"/>
            <a:ext cx="3135833" cy="12517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717032"/>
            <a:ext cx="3090713" cy="1656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Obdélník 39"/>
          <p:cNvSpPr/>
          <p:nvPr/>
        </p:nvSpPr>
        <p:spPr>
          <a:xfrm flipV="1">
            <a:off x="5868144" y="5877272"/>
            <a:ext cx="1368152" cy="14401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188640"/>
            <a:ext cx="1208581" cy="108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2" dur="5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65248"/>
            <a:ext cx="8229600" cy="1147528"/>
          </a:xfrm>
        </p:spPr>
        <p:txBody>
          <a:bodyPr/>
          <a:lstStyle/>
          <a:p>
            <a:r>
              <a:rPr lang="cs-CZ" dirty="0" smtClean="0"/>
              <a:t>Mechanické počítačky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8572" y="1775191"/>
            <a:ext cx="4687444" cy="3958065"/>
          </a:xfrm>
        </p:spPr>
        <p:txBody>
          <a:bodyPr>
            <a:normAutofit fontScale="92500" lnSpcReduction="20000"/>
          </a:bodyPr>
          <a:lstStyle/>
          <a:p>
            <a:r>
              <a:rPr lang="cs-CZ" sz="2800" dirty="0" err="1" smtClean="0"/>
              <a:t>Arithmometr</a:t>
            </a:r>
            <a:r>
              <a:rPr lang="cs-CZ" sz="2800" dirty="0" smtClean="0"/>
              <a:t> Thomase de </a:t>
            </a:r>
            <a:r>
              <a:rPr lang="cs-CZ" sz="2800" dirty="0" err="1" smtClean="0"/>
              <a:t>Colara</a:t>
            </a:r>
            <a:r>
              <a:rPr lang="cs-CZ" sz="2800" dirty="0" smtClean="0"/>
              <a:t> uměl kromě sčítání a odčítání také násobit a dělit. </a:t>
            </a:r>
          </a:p>
          <a:p>
            <a:endParaRPr lang="cs-CZ" sz="2800" dirty="0" smtClean="0"/>
          </a:p>
          <a:p>
            <a:r>
              <a:rPr lang="cs-CZ" sz="2800" dirty="0" smtClean="0"/>
              <a:t>Vyráběl se od roku 1862, vyrobilo se ho cca 1500 ks.</a:t>
            </a:r>
          </a:p>
          <a:p>
            <a:endParaRPr lang="cs-CZ" sz="2800" dirty="0" smtClean="0"/>
          </a:p>
          <a:p>
            <a:endParaRPr lang="cs-CZ" sz="2800" dirty="0" smtClean="0"/>
          </a:p>
          <a:p>
            <a:r>
              <a:rPr lang="cs-CZ" sz="2800" dirty="0" smtClean="0"/>
              <a:t>Mechanické počítací stroje se (zejména v socialistických zemích )používaly až do 70. let minulého století.</a:t>
            </a:r>
          </a:p>
          <a:p>
            <a:endParaRPr lang="cs-CZ" sz="2800" dirty="0" smtClean="0"/>
          </a:p>
          <a:p>
            <a:endParaRPr lang="cs-CZ" sz="2800" dirty="0" smtClean="0"/>
          </a:p>
          <a:p>
            <a:endParaRPr lang="cs-CZ" sz="2800" dirty="0" smtClean="0"/>
          </a:p>
          <a:p>
            <a:endParaRPr lang="cs-CZ" sz="2800" dirty="0" smtClean="0"/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162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1000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1500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1100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1200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1300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1400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1600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1700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1800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1900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7092280" y="6093295"/>
            <a:ext cx="360040" cy="72005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38" name="Obdélník 37"/>
          <p:cNvSpPr/>
          <p:nvPr/>
        </p:nvSpPr>
        <p:spPr>
          <a:xfrm flipV="1">
            <a:off x="7380312" y="5877271"/>
            <a:ext cx="504056" cy="144013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40" name="TextovéPole 39"/>
          <p:cNvSpPr txBox="1"/>
          <p:nvPr/>
        </p:nvSpPr>
        <p:spPr>
          <a:xfrm>
            <a:off x="5148064" y="3645024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i="1" dirty="0" err="1" smtClean="0">
                <a:latin typeface="Calibri" pitchFamily="34" charset="0"/>
              </a:rPr>
              <a:t>Arithmometer</a:t>
            </a:r>
            <a:r>
              <a:rPr lang="cs-CZ" sz="1200" dirty="0" smtClean="0">
                <a:latin typeface="Calibri" pitchFamily="34" charset="0"/>
              </a:rPr>
              <a:t>. </a:t>
            </a:r>
            <a:r>
              <a:rPr lang="cs-CZ" sz="1200" dirty="0" err="1" smtClean="0">
                <a:latin typeface="Calibri" pitchFamily="34" charset="0"/>
              </a:rPr>
              <a:t>Photograph</a:t>
            </a:r>
            <a:r>
              <a:rPr lang="cs-CZ" sz="1200" dirty="0" smtClean="0">
                <a:latin typeface="Calibri" pitchFamily="34" charset="0"/>
              </a:rPr>
              <a:t>. </a:t>
            </a:r>
            <a:r>
              <a:rPr lang="cs-CZ" sz="1200" i="1" dirty="0" err="1" smtClean="0">
                <a:latin typeface="Calibri" pitchFamily="34" charset="0"/>
              </a:rPr>
              <a:t>Encyclopædia</a:t>
            </a:r>
            <a:r>
              <a:rPr lang="cs-CZ" sz="1200" i="1" dirty="0" smtClean="0">
                <a:latin typeface="Calibri" pitchFamily="34" charset="0"/>
              </a:rPr>
              <a:t> </a:t>
            </a:r>
            <a:r>
              <a:rPr lang="cs-CZ" sz="1200" i="1" dirty="0" err="1" smtClean="0">
                <a:latin typeface="Calibri" pitchFamily="34" charset="0"/>
              </a:rPr>
              <a:t>Britannica</a:t>
            </a:r>
            <a:r>
              <a:rPr lang="cs-CZ" sz="1200" i="1" dirty="0" smtClean="0">
                <a:latin typeface="Calibri" pitchFamily="34" charset="0"/>
              </a:rPr>
              <a:t> Online</a:t>
            </a:r>
            <a:r>
              <a:rPr lang="cs-CZ" sz="1200" dirty="0" smtClean="0">
                <a:latin typeface="Calibri" pitchFamily="34" charset="0"/>
              </a:rPr>
              <a:t>. Web. 2 </a:t>
            </a:r>
            <a:r>
              <a:rPr lang="cs-CZ" sz="1200" dirty="0" err="1" smtClean="0">
                <a:latin typeface="Calibri" pitchFamily="34" charset="0"/>
              </a:rPr>
              <a:t>Sep</a:t>
            </a:r>
            <a:r>
              <a:rPr lang="cs-CZ" sz="1200" dirty="0" smtClean="0">
                <a:latin typeface="Calibri" pitchFamily="34" charset="0"/>
              </a:rPr>
              <a:t>. 2010 &lt;</a:t>
            </a:r>
            <a:r>
              <a:rPr lang="cs-CZ" sz="1200" dirty="0" smtClean="0">
                <a:latin typeface="Calibri" pitchFamily="34" charset="0"/>
                <a:hlinkClick r:id="rId2"/>
              </a:rPr>
              <a:t>http://www.</a:t>
            </a:r>
            <a:r>
              <a:rPr lang="cs-CZ" sz="1200" dirty="0" err="1" smtClean="0">
                <a:latin typeface="Calibri" pitchFamily="34" charset="0"/>
                <a:hlinkClick r:id="rId2"/>
              </a:rPr>
              <a:t>britannica.com</a:t>
            </a:r>
            <a:endParaRPr lang="cs-CZ" sz="1200" dirty="0">
              <a:latin typeface="Calibri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628801"/>
            <a:ext cx="3328904" cy="201622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5725" y="4293095"/>
            <a:ext cx="1722539" cy="14680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188640"/>
            <a:ext cx="1208581" cy="1082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2" name="Skupina 41"/>
          <p:cNvGrpSpPr/>
          <p:nvPr/>
        </p:nvGrpSpPr>
        <p:grpSpPr>
          <a:xfrm>
            <a:off x="7236296" y="4251237"/>
            <a:ext cx="1907704" cy="1698043"/>
            <a:chOff x="2539430" y="5786454"/>
            <a:chExt cx="6604570" cy="1242787"/>
          </a:xfrm>
        </p:grpSpPr>
        <p:sp>
          <p:nvSpPr>
            <p:cNvPr id="43" name="Obdélník 42"/>
            <p:cNvSpPr/>
            <p:nvPr/>
          </p:nvSpPr>
          <p:spPr>
            <a:xfrm>
              <a:off x="2539430" y="5786454"/>
              <a:ext cx="6604570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4" name="TextovéPole 43"/>
            <p:cNvSpPr txBox="1"/>
            <p:nvPr/>
          </p:nvSpPr>
          <p:spPr>
            <a:xfrm>
              <a:off x="2806320" y="5857890"/>
              <a:ext cx="6337680" cy="11713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Najděte další typy mechanických kalkulaček.</a:t>
              </a:r>
            </a:p>
            <a:p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6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0" dur="5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  <p:bldP spid="38" grpId="0" animBg="1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7528"/>
          </a:xfrm>
        </p:spPr>
        <p:txBody>
          <a:bodyPr/>
          <a:lstStyle/>
          <a:p>
            <a:r>
              <a:rPr lang="cs-CZ" sz="4800" dirty="0" err="1" smtClean="0"/>
              <a:t>Babbageův</a:t>
            </a:r>
            <a:r>
              <a:rPr lang="cs-CZ" sz="4800" dirty="0" smtClean="0"/>
              <a:t> </a:t>
            </a:r>
            <a:r>
              <a:rPr lang="cs-CZ" sz="4800" dirty="0" err="1" smtClean="0"/>
              <a:t>Analytical</a:t>
            </a:r>
            <a:r>
              <a:rPr lang="cs-CZ" sz="4800" dirty="0" smtClean="0"/>
              <a:t> </a:t>
            </a:r>
            <a:r>
              <a:rPr lang="cs-CZ" sz="4800" dirty="0" err="1" smtClean="0"/>
              <a:t>Engine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179512" y="1772816"/>
            <a:ext cx="5328592" cy="410445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3400" b="1" dirty="0" smtClean="0"/>
              <a:t>V druhé </a:t>
            </a:r>
            <a:r>
              <a:rPr lang="cs-CZ" sz="3400" b="1" dirty="0" err="1" smtClean="0"/>
              <a:t>povolině</a:t>
            </a:r>
            <a:r>
              <a:rPr lang="cs-CZ" sz="3400" b="1" dirty="0" smtClean="0"/>
              <a:t> 19. století se Angličan Charles </a:t>
            </a:r>
            <a:r>
              <a:rPr lang="cs-CZ" sz="3400" b="1" dirty="0" err="1" smtClean="0"/>
              <a:t>Babbage</a:t>
            </a:r>
            <a:r>
              <a:rPr lang="cs-CZ" sz="3400" b="1" dirty="0" smtClean="0"/>
              <a:t> (1792–1871) </a:t>
            </a:r>
            <a:r>
              <a:rPr lang="cs-CZ" sz="3400" dirty="0" smtClean="0"/>
              <a:t>pokusil vytvořit počítací stroj </a:t>
            </a:r>
            <a:r>
              <a:rPr lang="cs-CZ" sz="3400" i="1" dirty="0" err="1" smtClean="0"/>
              <a:t>Analytical</a:t>
            </a:r>
            <a:r>
              <a:rPr lang="cs-CZ" sz="3400" i="1" dirty="0" smtClean="0"/>
              <a:t> </a:t>
            </a:r>
            <a:r>
              <a:rPr lang="cs-CZ" sz="3400" i="1" dirty="0" err="1" smtClean="0"/>
              <a:t>Engine</a:t>
            </a:r>
            <a:r>
              <a:rPr lang="cs-CZ" sz="3400" i="1" dirty="0" smtClean="0"/>
              <a:t>, který by byl schopen provádět </a:t>
            </a:r>
            <a:r>
              <a:rPr lang="cs-CZ" sz="3400" dirty="0" smtClean="0"/>
              <a:t>jakékoli numerické výpočty podle zadaného </a:t>
            </a:r>
            <a:r>
              <a:rPr lang="cs-CZ" sz="3400" i="1" dirty="0" smtClean="0"/>
              <a:t>programu.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3400" dirty="0" smtClean="0"/>
              <a:t>Jeho stroj byl mechanický a poháněný párou. Obsahoval výpočetní mlýn, paměť, vstupní a výstupní jednotku. Stroj měl být řízen programem na děrném štítku. 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s-CZ" sz="3400" dirty="0" smtClean="0"/>
              <a:t>Je zřejmé, že kdyby měl </a:t>
            </a:r>
            <a:r>
              <a:rPr lang="cs-CZ" sz="3400" dirty="0" err="1" smtClean="0"/>
              <a:t>Babbage</a:t>
            </a:r>
            <a:r>
              <a:rPr lang="cs-CZ" sz="3400" dirty="0" smtClean="0"/>
              <a:t> ve své době k dispozici alespoň elektronky, byl by první počítač vytvořen o mnoho let dříve.</a:t>
            </a:r>
          </a:p>
          <a:p>
            <a:endParaRPr lang="cs-CZ" sz="2800" dirty="0" smtClean="0"/>
          </a:p>
          <a:p>
            <a:endParaRPr lang="cs-CZ" sz="2800" dirty="0"/>
          </a:p>
        </p:txBody>
      </p:sp>
      <p:cxnSp>
        <p:nvCxnSpPr>
          <p:cNvPr id="9" name="Přímá spojovací šipka 8"/>
          <p:cNvCxnSpPr/>
          <p:nvPr/>
        </p:nvCxnSpPr>
        <p:spPr>
          <a:xfrm>
            <a:off x="323528" y="6309320"/>
            <a:ext cx="8640960" cy="158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TextovéPole 9"/>
          <p:cNvSpPr txBox="1"/>
          <p:nvPr/>
        </p:nvSpPr>
        <p:spPr>
          <a:xfrm>
            <a:off x="251520" y="5816297"/>
            <a:ext cx="9361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Časová osa</a:t>
            </a:r>
            <a:endParaRPr lang="cs-CZ" sz="1200" b="1" dirty="0">
              <a:latin typeface="Calibri" pitchFamily="34" charset="0"/>
            </a:endParaRPr>
          </a:p>
        </p:txBody>
      </p:sp>
      <p:cxnSp>
        <p:nvCxnSpPr>
          <p:cNvPr id="13" name="Přímá spojovací čára 12"/>
          <p:cNvCxnSpPr/>
          <p:nvPr/>
        </p:nvCxnSpPr>
        <p:spPr>
          <a:xfrm rot="5400000">
            <a:off x="14350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TextovéPole 14"/>
          <p:cNvSpPr txBox="1"/>
          <p:nvPr/>
        </p:nvSpPr>
        <p:spPr>
          <a:xfrm>
            <a:off x="179512" y="6453336"/>
            <a:ext cx="1008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1000</a:t>
            </a:r>
          </a:p>
        </p:txBody>
      </p:sp>
      <p:sp>
        <p:nvSpPr>
          <p:cNvPr id="16" name="TextovéPole 15"/>
          <p:cNvSpPr txBox="1"/>
          <p:nvPr/>
        </p:nvSpPr>
        <p:spPr>
          <a:xfrm>
            <a:off x="399593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1500</a:t>
            </a:r>
          </a:p>
        </p:txBody>
      </p:sp>
      <p:sp>
        <p:nvSpPr>
          <p:cNvPr id="17" name="TextovéPole 16"/>
          <p:cNvSpPr txBox="1"/>
          <p:nvPr/>
        </p:nvSpPr>
        <p:spPr>
          <a:xfrm>
            <a:off x="7956376" y="6453336"/>
            <a:ext cx="8640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2000</a:t>
            </a:r>
          </a:p>
        </p:txBody>
      </p:sp>
      <p:cxnSp>
        <p:nvCxnSpPr>
          <p:cNvPr id="19" name="Přímá spojovací čára 18"/>
          <p:cNvCxnSpPr/>
          <p:nvPr/>
        </p:nvCxnSpPr>
        <p:spPr>
          <a:xfrm rot="5400000">
            <a:off x="806438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Přímá spojovací čára 20"/>
          <p:cNvCxnSpPr/>
          <p:nvPr/>
        </p:nvCxnSpPr>
        <p:spPr>
          <a:xfrm rot="5400000">
            <a:off x="93559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Přímá spojovací čára 21"/>
          <p:cNvCxnSpPr/>
          <p:nvPr/>
        </p:nvCxnSpPr>
        <p:spPr>
          <a:xfrm rot="5400000">
            <a:off x="172768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Přímá spojovací čára 22"/>
          <p:cNvCxnSpPr/>
          <p:nvPr/>
        </p:nvCxnSpPr>
        <p:spPr>
          <a:xfrm rot="5400000">
            <a:off x="251977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Přímá spojovací čára 23"/>
          <p:cNvCxnSpPr/>
          <p:nvPr/>
        </p:nvCxnSpPr>
        <p:spPr>
          <a:xfrm rot="5400000">
            <a:off x="331186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Přímá spojovací čára 24"/>
          <p:cNvCxnSpPr/>
          <p:nvPr/>
        </p:nvCxnSpPr>
        <p:spPr>
          <a:xfrm rot="5400000">
            <a:off x="4896036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Přímá spojovací čára 25"/>
          <p:cNvCxnSpPr/>
          <p:nvPr/>
        </p:nvCxnSpPr>
        <p:spPr>
          <a:xfrm rot="5400000">
            <a:off x="5688124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Přímá spojovací čára 26"/>
          <p:cNvCxnSpPr/>
          <p:nvPr/>
        </p:nvCxnSpPr>
        <p:spPr>
          <a:xfrm rot="5400000">
            <a:off x="6480212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Přímá spojovací čára 27"/>
          <p:cNvCxnSpPr/>
          <p:nvPr/>
        </p:nvCxnSpPr>
        <p:spPr>
          <a:xfrm rot="5400000">
            <a:off x="7272300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Přímá spojovací čára 28"/>
          <p:cNvCxnSpPr/>
          <p:nvPr/>
        </p:nvCxnSpPr>
        <p:spPr>
          <a:xfrm rot="5400000">
            <a:off x="4103948" y="6273316"/>
            <a:ext cx="360040" cy="0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0" name="TextovéPole 29"/>
          <p:cNvSpPr txBox="1"/>
          <p:nvPr/>
        </p:nvSpPr>
        <p:spPr>
          <a:xfrm>
            <a:off x="82758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1100</a:t>
            </a:r>
          </a:p>
        </p:txBody>
      </p:sp>
      <p:sp>
        <p:nvSpPr>
          <p:cNvPr id="31" name="TextovéPole 30"/>
          <p:cNvSpPr txBox="1"/>
          <p:nvPr/>
        </p:nvSpPr>
        <p:spPr>
          <a:xfrm>
            <a:off x="161967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1200</a:t>
            </a:r>
          </a:p>
        </p:txBody>
      </p:sp>
      <p:sp>
        <p:nvSpPr>
          <p:cNvPr id="32" name="TextovéPole 31"/>
          <p:cNvSpPr txBox="1"/>
          <p:nvPr/>
        </p:nvSpPr>
        <p:spPr>
          <a:xfrm>
            <a:off x="241176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1300</a:t>
            </a:r>
          </a:p>
        </p:txBody>
      </p:sp>
      <p:sp>
        <p:nvSpPr>
          <p:cNvPr id="33" name="TextovéPole 32"/>
          <p:cNvSpPr txBox="1"/>
          <p:nvPr/>
        </p:nvSpPr>
        <p:spPr>
          <a:xfrm>
            <a:off x="320384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1400</a:t>
            </a:r>
          </a:p>
        </p:txBody>
      </p:sp>
      <p:sp>
        <p:nvSpPr>
          <p:cNvPr id="34" name="TextovéPole 33"/>
          <p:cNvSpPr txBox="1"/>
          <p:nvPr/>
        </p:nvSpPr>
        <p:spPr>
          <a:xfrm>
            <a:off x="4788024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1600</a:t>
            </a:r>
          </a:p>
        </p:txBody>
      </p:sp>
      <p:sp>
        <p:nvSpPr>
          <p:cNvPr id="35" name="TextovéPole 34"/>
          <p:cNvSpPr txBox="1"/>
          <p:nvPr/>
        </p:nvSpPr>
        <p:spPr>
          <a:xfrm>
            <a:off x="5580112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1700</a:t>
            </a:r>
          </a:p>
        </p:txBody>
      </p:sp>
      <p:sp>
        <p:nvSpPr>
          <p:cNvPr id="36" name="TextovéPole 35"/>
          <p:cNvSpPr txBox="1"/>
          <p:nvPr/>
        </p:nvSpPr>
        <p:spPr>
          <a:xfrm>
            <a:off x="6372200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1800</a:t>
            </a:r>
          </a:p>
        </p:txBody>
      </p:sp>
      <p:sp>
        <p:nvSpPr>
          <p:cNvPr id="37" name="TextovéPole 36"/>
          <p:cNvSpPr txBox="1"/>
          <p:nvPr/>
        </p:nvSpPr>
        <p:spPr>
          <a:xfrm>
            <a:off x="7164288" y="645333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b="1" dirty="0" smtClean="0">
                <a:latin typeface="Calibri" pitchFamily="34" charset="0"/>
              </a:rPr>
              <a:t>1900</a:t>
            </a:r>
          </a:p>
        </p:txBody>
      </p:sp>
      <p:sp>
        <p:nvSpPr>
          <p:cNvPr id="39" name="Obdélník 38"/>
          <p:cNvSpPr/>
          <p:nvPr/>
        </p:nvSpPr>
        <p:spPr>
          <a:xfrm flipV="1">
            <a:off x="7092280" y="6093295"/>
            <a:ext cx="360040" cy="72005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8194" name="Picture 2" descr="D:\1AAA\C_PRESS\_Ucebnice_IVT\_Uc_VT_teorie\img_teorie\_historie_pocitacu\AnalyticalEngi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1844824"/>
            <a:ext cx="3202469" cy="27317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38" name="Skupina 37"/>
          <p:cNvGrpSpPr/>
          <p:nvPr/>
        </p:nvGrpSpPr>
        <p:grpSpPr>
          <a:xfrm>
            <a:off x="5436096" y="4769846"/>
            <a:ext cx="3707905" cy="1071546"/>
            <a:chOff x="2539430" y="5786454"/>
            <a:chExt cx="6604571" cy="1071546"/>
          </a:xfrm>
        </p:grpSpPr>
        <p:sp>
          <p:nvSpPr>
            <p:cNvPr id="40" name="Obdélník 39"/>
            <p:cNvSpPr/>
            <p:nvPr/>
          </p:nvSpPr>
          <p:spPr>
            <a:xfrm>
              <a:off x="2539430" y="5786454"/>
              <a:ext cx="6604570" cy="1071546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cs-CZ"/>
            </a:p>
          </p:txBody>
        </p:sp>
        <p:sp>
          <p:nvSpPr>
            <p:cNvPr id="41" name="TextovéPole 40"/>
            <p:cNvSpPr txBox="1"/>
            <p:nvPr/>
          </p:nvSpPr>
          <p:spPr>
            <a:xfrm>
              <a:off x="2667693" y="5857892"/>
              <a:ext cx="6476308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Jak souvisí </a:t>
              </a:r>
              <a:r>
                <a:rPr lang="cs-CZ" sz="2000" b="1" dirty="0" err="1" smtClean="0">
                  <a:solidFill>
                    <a:srgbClr val="C00000"/>
                  </a:solidFill>
                  <a:latin typeface="Calibri" pitchFamily="34" charset="0"/>
                </a:rPr>
                <a:t>Babbageův</a:t>
              </a:r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 stroj s </a:t>
              </a:r>
              <a:r>
                <a:rPr lang="cs-CZ" sz="2000" b="1" dirty="0" err="1" smtClean="0">
                  <a:solidFill>
                    <a:srgbClr val="C00000"/>
                  </a:solidFill>
                  <a:latin typeface="Calibri" pitchFamily="34" charset="0"/>
                </a:rPr>
                <a:t>Von</a:t>
              </a:r>
              <a:r>
                <a:rPr lang="cs-CZ" sz="2000" b="1" dirty="0" smtClean="0">
                  <a:solidFill>
                    <a:srgbClr val="C00000"/>
                  </a:solidFill>
                  <a:latin typeface="Calibri" pitchFamily="34" charset="0"/>
                </a:rPr>
                <a:t> Neumannovými principy?</a:t>
              </a:r>
            </a:p>
            <a:p>
              <a:endParaRPr lang="cs-CZ" dirty="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5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Technický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1817</TotalTime>
  <Words>1480</Words>
  <Application>Microsoft Office PowerPoint</Application>
  <PresentationFormat>Předvádění na obrazovce (4:3)</PresentationFormat>
  <Paragraphs>458</Paragraphs>
  <Slides>25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25</vt:i4>
      </vt:variant>
    </vt:vector>
  </HeadingPairs>
  <TitlesOfParts>
    <vt:vector size="26" baseType="lpstr">
      <vt:lpstr>Modul</vt:lpstr>
      <vt:lpstr>Historie výpočetní techniky</vt:lpstr>
      <vt:lpstr>Licenční ujednání</vt:lpstr>
      <vt:lpstr>Mám u tebe vroubek…</vt:lpstr>
      <vt:lpstr>Předchůdci počítačů</vt:lpstr>
      <vt:lpstr>Mechanické počítačky</vt:lpstr>
      <vt:lpstr>Mechanické počítačky</vt:lpstr>
      <vt:lpstr>Mechanické počítačky</vt:lpstr>
      <vt:lpstr>Mechanické počítačky</vt:lpstr>
      <vt:lpstr>Babbageův Analytical Engine</vt:lpstr>
      <vt:lpstr>Děrné štítky </vt:lpstr>
      <vt:lpstr>Elektromechanické počítací stroje</vt:lpstr>
      <vt:lpstr>Reléové počítače</vt:lpstr>
      <vt:lpstr>Elektronkové počítače – ENIAC</vt:lpstr>
      <vt:lpstr>Elektronkové počítače – EDVAC</vt:lpstr>
      <vt:lpstr>Generace počítačů</vt:lpstr>
      <vt:lpstr>Altair – první osobní počítač?</vt:lpstr>
      <vt:lpstr>Apple</vt:lpstr>
      <vt:lpstr>IBM, Microsoft a Personal Computer</vt:lpstr>
      <vt:lpstr>Počítače typu PC</vt:lpstr>
      <vt:lpstr>Grafické rozhraní (GUI)</vt:lpstr>
      <vt:lpstr>Grafické rozhraní  Microsoft Windows</vt:lpstr>
      <vt:lpstr>Microsoft Windows…</vt:lpstr>
      <vt:lpstr>Současné počítače jsou všude</vt:lpstr>
      <vt:lpstr>Současné počítače jsou všude</vt:lpstr>
      <vt:lpstr>Zdroje</vt:lpstr>
    </vt:vector>
  </TitlesOfParts>
  <Company>Gymnázium Pacov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Základní počítačové díly</dc:title>
  <dc:creator>Mu</dc:creator>
  <cp:lastModifiedBy>Pavel Roubal</cp:lastModifiedBy>
  <cp:revision>578</cp:revision>
  <dcterms:created xsi:type="dcterms:W3CDTF">2008-10-13T12:28:51Z</dcterms:created>
  <dcterms:modified xsi:type="dcterms:W3CDTF">2010-10-24T19:39:01Z</dcterms:modified>
</cp:coreProperties>
</file>