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302" r:id="rId2"/>
    <p:sldId id="321" r:id="rId3"/>
    <p:sldId id="267" r:id="rId4"/>
    <p:sldId id="261" r:id="rId5"/>
    <p:sldId id="266" r:id="rId6"/>
    <p:sldId id="303" r:id="rId7"/>
    <p:sldId id="268" r:id="rId8"/>
    <p:sldId id="269" r:id="rId9"/>
    <p:sldId id="304" r:id="rId10"/>
    <p:sldId id="270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5" r:id="rId21"/>
    <p:sldId id="264" r:id="rId22"/>
    <p:sldId id="265" r:id="rId23"/>
    <p:sldId id="263" r:id="rId2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C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40" autoAdjust="0"/>
    <p:restoredTop sz="97529" autoAdjust="0"/>
  </p:normalViewPr>
  <p:slideViewPr>
    <p:cSldViewPr>
      <p:cViewPr>
        <p:scale>
          <a:sx n="80" d="100"/>
          <a:sy n="80" d="100"/>
        </p:scale>
        <p:origin x="-1886" y="-3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80C83-63DF-45E9-962B-5CB9BCB7AC92}" type="datetimeFigureOut">
              <a:rPr lang="cs-CZ" smtClean="0"/>
              <a:pPr/>
              <a:t>24.10.2010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CA1F0-C57B-4B35-ADDB-63F6544D32F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>
                <a:latin typeface="Calibri" pitchFamily="34" charset="0"/>
              </a:defRPr>
            </a:lvl1pPr>
            <a:extLst/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cs-CZ" dirty="0" smtClean="0"/>
              <a:t>Klepnutím lze upravit styl předlohy podnadpisů.</a:t>
            </a:r>
            <a:endParaRPr kumimoji="0"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0E64-626C-4D39-9432-F78FFD261915}" type="datetimeFigureOut">
              <a:rPr lang="cs-CZ" smtClean="0"/>
              <a:pPr/>
              <a:t>24.10.2010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28697-5D5B-4B66-874D-0DC76F0374D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0E64-626C-4D39-9432-F78FFD261915}" type="datetimeFigureOut">
              <a:rPr lang="cs-CZ" smtClean="0"/>
              <a:pPr/>
              <a:t>24.10.2010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28697-5D5B-4B66-874D-0DC76F0374D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0E64-626C-4D39-9432-F78FFD261915}" type="datetimeFigureOut">
              <a:rPr lang="cs-CZ" smtClean="0"/>
              <a:pPr/>
              <a:t>24.10.2010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28697-5D5B-4B66-874D-0DC76F0374D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extLst/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cs-CZ" dirty="0" smtClean="0"/>
              <a:t>Klepnutím lze upravit styly předlohy textu.</a:t>
            </a:r>
          </a:p>
          <a:p>
            <a:pPr lvl="1" eaLnBrk="1" latinLnBrk="0" hangingPunct="1"/>
            <a:r>
              <a:rPr lang="cs-CZ" dirty="0" smtClean="0"/>
              <a:t>Druhá úroveň</a:t>
            </a:r>
          </a:p>
          <a:p>
            <a:pPr lvl="2" eaLnBrk="1" latinLnBrk="0" hangingPunct="1"/>
            <a:r>
              <a:rPr lang="cs-CZ" dirty="0" smtClean="0"/>
              <a:t>Třetí úroveň</a:t>
            </a:r>
          </a:p>
          <a:p>
            <a:pPr lvl="3" eaLnBrk="1" latinLnBrk="0" hangingPunct="1"/>
            <a:r>
              <a:rPr lang="cs-CZ" dirty="0" smtClean="0"/>
              <a:t>Čtvrtá úroveň</a:t>
            </a:r>
          </a:p>
          <a:p>
            <a:pPr lvl="4" eaLnBrk="1" latinLnBrk="0" hangingPunct="1"/>
            <a:r>
              <a:rPr lang="cs-CZ" dirty="0" smtClean="0"/>
              <a:t>Pátá úroveň</a:t>
            </a:r>
            <a:endParaRPr kumimoji="0"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0E64-626C-4D39-9432-F78FFD261915}" type="datetimeFigureOut">
              <a:rPr lang="cs-CZ" smtClean="0"/>
              <a:pPr/>
              <a:t>24.10.2010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28697-5D5B-4B66-874D-0DC76F0374D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12" name="Obdélní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0E64-626C-4D39-9432-F78FFD261915}" type="datetimeFigureOut">
              <a:rPr lang="cs-CZ" smtClean="0"/>
              <a:pPr/>
              <a:t>24.10.2010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28697-5D5B-4B66-874D-0DC76F0374D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0E64-626C-4D39-9432-F78FFD261915}" type="datetimeFigureOut">
              <a:rPr lang="cs-CZ" smtClean="0"/>
              <a:pPr/>
              <a:t>24.10.2010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28697-5D5B-4B66-874D-0DC76F0374D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0E64-626C-4D39-9432-F78FFD261915}" type="datetimeFigureOut">
              <a:rPr lang="cs-CZ" smtClean="0"/>
              <a:pPr/>
              <a:t>24.10.2010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28697-5D5B-4B66-874D-0DC76F0374D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0E64-626C-4D39-9432-F78FFD261915}" type="datetimeFigureOut">
              <a:rPr lang="cs-CZ" smtClean="0"/>
              <a:pPr/>
              <a:t>24.10.2010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28697-5D5B-4B66-874D-0DC76F0374D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0E64-626C-4D39-9432-F78FFD261915}" type="datetimeFigureOut">
              <a:rPr lang="cs-CZ" smtClean="0"/>
              <a:pPr/>
              <a:t>24.10.2010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28697-5D5B-4B66-874D-0DC76F0374D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0E64-626C-4D39-9432-F78FFD261915}" type="datetimeFigureOut">
              <a:rPr lang="cs-CZ" smtClean="0"/>
              <a:pPr/>
              <a:t>24.10.2010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28697-5D5B-4B66-874D-0DC76F0374D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Obdélní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E6D0E64-626C-4D39-9432-F78FFD261915}" type="datetimeFigureOut">
              <a:rPr lang="cs-CZ" smtClean="0"/>
              <a:pPr/>
              <a:t>24.10.2010</a:t>
            </a:fld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6828697-5D5B-4B66-874D-0DC76F0374D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</a:endParaRPr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cs-CZ" dirty="0" smtClean="0"/>
              <a:t>Klepnutím lze upravit styly předlohy textu.</a:t>
            </a:r>
          </a:p>
          <a:p>
            <a:pPr lvl="1" eaLnBrk="1" latinLnBrk="0" hangingPunct="1"/>
            <a:r>
              <a:rPr kumimoji="0" lang="cs-CZ" dirty="0" smtClean="0"/>
              <a:t>Druhá úroveň</a:t>
            </a:r>
          </a:p>
          <a:p>
            <a:pPr lvl="2" eaLnBrk="1" latinLnBrk="0" hangingPunct="1"/>
            <a:r>
              <a:rPr kumimoji="0" lang="cs-CZ" dirty="0" smtClean="0"/>
              <a:t>Třetí úroveň</a:t>
            </a:r>
          </a:p>
          <a:p>
            <a:pPr lvl="3" eaLnBrk="1" latinLnBrk="0" hangingPunct="1"/>
            <a:r>
              <a:rPr kumimoji="0" lang="cs-CZ" dirty="0" smtClean="0"/>
              <a:t>Čtvrtá úroveň</a:t>
            </a:r>
          </a:p>
          <a:p>
            <a:pPr lvl="4" eaLnBrk="1" latinLnBrk="0" hangingPunct="1"/>
            <a:r>
              <a:rPr kumimoji="0" lang="cs-CZ" dirty="0" smtClean="0"/>
              <a:t>Pátá úroveň</a:t>
            </a:r>
            <a:endParaRPr kumimoji="0"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fld id="{4E6D0E64-626C-4D39-9432-F78FFD261915}" type="datetimeFigureOut">
              <a:rPr lang="cs-CZ" smtClean="0"/>
              <a:pPr/>
              <a:t>24.10.2010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fld id="{76828697-5D5B-4B66-874D-0DC76F0374D1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Calibri" pitchFamily="34" charset="0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it.cz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4348" y="2112838"/>
            <a:ext cx="8077200" cy="1673352"/>
          </a:xfrm>
        </p:spPr>
        <p:txBody>
          <a:bodyPr/>
          <a:lstStyle/>
          <a:p>
            <a:r>
              <a:rPr lang="cs-CZ" dirty="0" smtClean="0"/>
              <a:t>Historie výpočetní techniky</a:t>
            </a:r>
            <a:br>
              <a:rPr lang="cs-CZ" dirty="0" smtClean="0"/>
            </a:br>
            <a:r>
              <a:rPr lang="cs-CZ" dirty="0" smtClean="0"/>
              <a:t>Test na procvičení</a:t>
            </a:r>
            <a:endParaRPr lang="cs-CZ" dirty="0"/>
          </a:p>
        </p:txBody>
      </p:sp>
      <p:pic>
        <p:nvPicPr>
          <p:cNvPr id="5" name="Obrázek 4" descr="loga všechna s bílým okraj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266944"/>
            <a:ext cx="9144000" cy="159105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785786" y="3571876"/>
            <a:ext cx="67151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C800"/>
                </a:solidFill>
                <a:latin typeface="Calibri" pitchFamily="34" charset="0"/>
              </a:rPr>
              <a:t>Výukový modul projektu:</a:t>
            </a:r>
          </a:p>
          <a:p>
            <a:r>
              <a:rPr lang="cs-CZ" b="1" dirty="0" smtClean="0">
                <a:latin typeface="Calibri" pitchFamily="34" charset="0"/>
              </a:rPr>
              <a:t>Nové formy výuky ve školách kraje Vysočina</a:t>
            </a:r>
            <a:endParaRPr lang="cs-CZ" dirty="0" smtClean="0">
              <a:latin typeface="Calibri" pitchFamily="34" charset="0"/>
            </a:endParaRPr>
          </a:p>
          <a:p>
            <a:endParaRPr lang="cs-CZ" dirty="0" smtClean="0">
              <a:latin typeface="Cambria" pitchFamily="18" charset="0"/>
            </a:endParaRPr>
          </a:p>
          <a:p>
            <a:r>
              <a:rPr lang="cs-CZ" dirty="0" smtClean="0">
                <a:latin typeface="Cambria" pitchFamily="18" charset="0"/>
              </a:rPr>
              <a:t>Projekt je spolufinancován Evropským sociálním fondem</a:t>
            </a:r>
          </a:p>
          <a:p>
            <a:r>
              <a:rPr lang="cs-CZ" dirty="0" smtClean="0">
                <a:latin typeface="Cambria" pitchFamily="18" charset="0"/>
              </a:rPr>
              <a:t>a státním rozpočtem České republiky</a:t>
            </a:r>
          </a:p>
          <a:p>
            <a:endParaRPr lang="cs-CZ" dirty="0">
              <a:latin typeface="Calibri" pitchFamily="34" charset="0"/>
            </a:endParaRPr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642910" y="571480"/>
            <a:ext cx="8077200" cy="1113862"/>
          </a:xfrm>
          <a:prstGeom prst="rect">
            <a:avLst/>
          </a:prstGeom>
        </p:spPr>
        <p:txBody>
          <a:bodyPr vert="horz" lIns="118872" tIns="0" rIns="45720" bIns="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Pavel Roubal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© 2010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Elektronkové počítače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7251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/>
              <a:t>Počítač ENIAC byl: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143768" y="5524072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20"/>
          <p:cNvSpPr/>
          <p:nvPr/>
        </p:nvSpPr>
        <p:spPr>
          <a:xfrm>
            <a:off x="928662" y="278605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bdélník 21"/>
          <p:cNvSpPr/>
          <p:nvPr/>
        </p:nvSpPr>
        <p:spPr>
          <a:xfrm>
            <a:off x="928662" y="328612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bdélník 22"/>
          <p:cNvSpPr/>
          <p:nvPr/>
        </p:nvSpPr>
        <p:spPr>
          <a:xfrm>
            <a:off x="928662" y="385762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Obdélník 23"/>
          <p:cNvSpPr/>
          <p:nvPr/>
        </p:nvSpPr>
        <p:spPr>
          <a:xfrm>
            <a:off x="928662" y="2285992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Zaoblený obdélník 25">
            <a:hlinkClick r:id="rId2" action="ppaction://hlinksldjump"/>
          </p:cNvPr>
          <p:cNvSpPr/>
          <p:nvPr/>
        </p:nvSpPr>
        <p:spPr>
          <a:xfrm>
            <a:off x="500034" y="392906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aoblený obdélník 31">
            <a:hlinkClick r:id="rId2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Zástupný symbol pro obsah 2"/>
          <p:cNvSpPr txBox="1">
            <a:spLocks/>
          </p:cNvSpPr>
          <p:nvPr/>
        </p:nvSpPr>
        <p:spPr>
          <a:xfrm>
            <a:off x="1000100" y="2214554"/>
            <a:ext cx="3286148" cy="3714776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digitální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mechanický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analogový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kryptografický</a:t>
            </a:r>
          </a:p>
        </p:txBody>
      </p:sp>
      <p:sp>
        <p:nvSpPr>
          <p:cNvPr id="41" name="Zaoblený obdélník 40">
            <a:hlinkClick r:id="rId2" action="ppaction://hlinksldjump"/>
          </p:cNvPr>
          <p:cNvSpPr/>
          <p:nvPr/>
        </p:nvSpPr>
        <p:spPr>
          <a:xfrm>
            <a:off x="500034" y="2357430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Zaoblený obdélník 43">
            <a:hlinkClick r:id="rId3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7" name="Picture 2" descr="C:\Elza\1CIZÍ\Historie počítačů\enia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276872"/>
            <a:ext cx="2376264" cy="29296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Elektronkové počítače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643050"/>
            <a:ext cx="8715436" cy="72511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cs-CZ" dirty="0" smtClean="0"/>
              <a:t>John </a:t>
            </a:r>
            <a:r>
              <a:rPr lang="cs-CZ" dirty="0" err="1" smtClean="0"/>
              <a:t>von</a:t>
            </a:r>
            <a:r>
              <a:rPr lang="cs-CZ" dirty="0" smtClean="0"/>
              <a:t> Neumannova koncepce využívá…soustavu: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358082" y="5786454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428868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28662" y="328612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28662" y="3786190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28662" y="435769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Zaoblený obdélník 43">
            <a:hlinkClick r:id="rId2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3286148" cy="215454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šestnáctkovou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err="1" smtClean="0">
                <a:latin typeface="Calibri" pitchFamily="34" charset="0"/>
              </a:rPr>
              <a:t>šedesátkovou</a:t>
            </a:r>
            <a:endParaRPr lang="cs-CZ" sz="2400" dirty="0" smtClean="0">
              <a:latin typeface="Calibri" pitchFamily="34" charset="0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desítkovou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dvojkovou</a:t>
            </a:r>
          </a:p>
          <a:p>
            <a:pPr marL="13716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endParaRPr lang="cs-CZ" sz="2400" dirty="0" smtClean="0">
              <a:latin typeface="Calibri" pitchFamily="34" charset="0"/>
            </a:endParaRPr>
          </a:p>
        </p:txBody>
      </p:sp>
      <p:sp>
        <p:nvSpPr>
          <p:cNvPr id="52" name="Zaoblený obdélník 51">
            <a:hlinkClick r:id="rId3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Zaoblený obdélník 52">
            <a:hlinkClick r:id="rId3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22">
            <a:hlinkClick r:id="rId3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6" name="Picture 2" descr="C:\Elza\1CIZÍ\Historie počítačů\neuman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780929"/>
            <a:ext cx="2520280" cy="28703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err="1" smtClean="0"/>
              <a:t>Altair</a:t>
            </a:r>
            <a:r>
              <a:rPr lang="cs-CZ" sz="3600" dirty="0" smtClean="0"/>
              <a:t> 8 800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928694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cs-CZ" dirty="0" smtClean="0"/>
              <a:t>Počítač </a:t>
            </a:r>
            <a:r>
              <a:rPr lang="cs-CZ" dirty="0" err="1" smtClean="0"/>
              <a:t>Altair</a:t>
            </a:r>
            <a:r>
              <a:rPr lang="cs-CZ" dirty="0" smtClean="0"/>
              <a:t> 8 800 </a:t>
            </a:r>
            <a:r>
              <a:rPr lang="cs-CZ" b="1" dirty="0" smtClean="0"/>
              <a:t>měl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358082" y="5786454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500306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28662" y="328612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28662" y="3786190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28662" y="435769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3286148" cy="215454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myš a klávesnici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mikroprocesor 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operační systém DOS</a:t>
            </a:r>
            <a:endParaRPr lang="cs-CZ" sz="2400" dirty="0" smtClean="0">
              <a:latin typeface="Calibri" pitchFamily="34" charset="0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obrazovku</a:t>
            </a:r>
          </a:p>
        </p:txBody>
      </p:sp>
      <p:sp>
        <p:nvSpPr>
          <p:cNvPr id="52" name="Zaoblený obdélník 51">
            <a:hlinkClick r:id="rId2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Zaoblený obdélník 52">
            <a:hlinkClick r:id="rId2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22">
            <a:hlinkClick r:id="rId2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Zaoblený obdélník 18">
            <a:hlinkClick r:id="rId3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 descr="C:\Elza\1CIZÍ\Historie počítačů\altair_8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2110" y="2780928"/>
            <a:ext cx="2828202" cy="2016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Apple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9286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/>
              <a:t>Počítače Apple stavěl: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358082" y="5786454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500306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28662" y="328612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28662" y="3786190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28662" y="435769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3286148" cy="215454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err="1" smtClean="0">
                <a:latin typeface="Calibri" pitchFamily="34" charset="0"/>
              </a:rPr>
              <a:t>Steve</a:t>
            </a:r>
            <a:r>
              <a:rPr lang="cs-CZ" sz="2400" dirty="0" smtClean="0">
                <a:latin typeface="Calibri" pitchFamily="34" charset="0"/>
              </a:rPr>
              <a:t> </a:t>
            </a:r>
            <a:r>
              <a:rPr lang="cs-CZ" sz="2400" dirty="0" err="1" smtClean="0">
                <a:latin typeface="Calibri" pitchFamily="34" charset="0"/>
              </a:rPr>
              <a:t>Wozniak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err="1" smtClean="0">
                <a:latin typeface="Calibri" pitchFamily="34" charset="0"/>
              </a:rPr>
              <a:t>Steve</a:t>
            </a:r>
            <a:r>
              <a:rPr lang="cs-CZ" sz="2400" dirty="0" smtClean="0">
                <a:latin typeface="Calibri" pitchFamily="34" charset="0"/>
              </a:rPr>
              <a:t> </a:t>
            </a:r>
            <a:r>
              <a:rPr lang="cs-CZ" sz="2400" dirty="0" err="1" smtClean="0">
                <a:latin typeface="Calibri" pitchFamily="34" charset="0"/>
              </a:rPr>
              <a:t>Jobs</a:t>
            </a:r>
            <a:endParaRPr lang="cs-CZ" sz="2400" dirty="0" smtClean="0">
              <a:latin typeface="Calibri" pitchFamily="34" charset="0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Edd </a:t>
            </a:r>
            <a:r>
              <a:rPr lang="cs-CZ" sz="2400" dirty="0" err="1" smtClean="0">
                <a:latin typeface="Calibri" pitchFamily="34" charset="0"/>
              </a:rPr>
              <a:t>Roberts</a:t>
            </a:r>
            <a:endParaRPr lang="cs-CZ" sz="2400" dirty="0" smtClean="0">
              <a:latin typeface="Calibri" pitchFamily="34" charset="0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Paul Allen</a:t>
            </a:r>
          </a:p>
        </p:txBody>
      </p:sp>
      <p:sp>
        <p:nvSpPr>
          <p:cNvPr id="52" name="Zaoblený obdélník 51">
            <a:hlinkClick r:id="rId2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Zaoblený obdélník 52">
            <a:hlinkClick r:id="rId3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20">
            <a:hlinkClick r:id="rId3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22">
            <a:hlinkClick r:id="rId3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74" name="Picture 2" descr="C:\Elza\1CIZÍ\Historie počítačů\apple-logo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780928"/>
            <a:ext cx="893349" cy="108012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708920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Apple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571612"/>
            <a:ext cx="8858280" cy="928694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cs-CZ" dirty="0" smtClean="0"/>
              <a:t>Zákazníky oblíbený počítač Apple II. už obsahoval: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358082" y="5786454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500306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28662" y="3286124"/>
            <a:ext cx="3571330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28662" y="3786190"/>
            <a:ext cx="3571330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28662" y="4357694"/>
            <a:ext cx="3571330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3571330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Zaoblený obdélník 43">
            <a:hlinkClick r:id="rId2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3643338" cy="2226548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myš a klávesnici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obrazovku a myš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grafické rozhraní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obrazovku a klávesnici</a:t>
            </a:r>
          </a:p>
        </p:txBody>
      </p:sp>
      <p:sp>
        <p:nvSpPr>
          <p:cNvPr id="52" name="Zaoblený obdélník 51">
            <a:hlinkClick r:id="rId3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Zaoblený obdélník 52">
            <a:hlinkClick r:id="rId3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Zaoblený obdélník 18">
            <a:hlinkClick r:id="rId3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780928"/>
            <a:ext cx="3543844" cy="23258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Microsoft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57224" y="1571612"/>
            <a:ext cx="7215238" cy="92869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cs-CZ" dirty="0" smtClean="0"/>
              <a:t>Jaký byl první počítač s operačním systémem DOS firmy Microsoft?</a:t>
            </a:r>
          </a:p>
          <a:p>
            <a:pPr indent="0" algn="ctr">
              <a:buNone/>
            </a:pPr>
            <a:endParaRPr lang="cs-CZ" dirty="0"/>
          </a:p>
        </p:txBody>
      </p:sp>
      <p:sp>
        <p:nvSpPr>
          <p:cNvPr id="17" name="Obdélník 16"/>
          <p:cNvSpPr/>
          <p:nvPr/>
        </p:nvSpPr>
        <p:spPr>
          <a:xfrm>
            <a:off x="214282" y="2500306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28662" y="328612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28662" y="3786190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28662" y="435769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3286148" cy="215454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Apple I.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Apple II.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err="1" smtClean="0">
                <a:latin typeface="Calibri" pitchFamily="34" charset="0"/>
              </a:rPr>
              <a:t>Altair</a:t>
            </a:r>
            <a:r>
              <a:rPr lang="cs-CZ" sz="2400" dirty="0" smtClean="0">
                <a:latin typeface="Calibri" pitchFamily="34" charset="0"/>
              </a:rPr>
              <a:t> 8 800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IBM PC</a:t>
            </a:r>
          </a:p>
        </p:txBody>
      </p:sp>
      <p:sp>
        <p:nvSpPr>
          <p:cNvPr id="52" name="Zaoblený obdélník 51">
            <a:hlinkClick r:id="rId2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20">
            <a:hlinkClick r:id="rId2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22">
            <a:hlinkClick r:id="rId2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500958" y="5857892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Zaoblený obdélník 24">
            <a:hlinkClick r:id="rId3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Picture 2" descr="C:\Elza\1CIZÍ\Historie počítačů\IBM_PC_5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5" y="2780928"/>
            <a:ext cx="2790019" cy="201622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err="1" smtClean="0"/>
              <a:t>Personal</a:t>
            </a:r>
            <a:r>
              <a:rPr lang="cs-CZ" sz="3600" dirty="0" smtClean="0"/>
              <a:t> </a:t>
            </a:r>
            <a:r>
              <a:rPr lang="cs-CZ" sz="3600" dirty="0" err="1" smtClean="0"/>
              <a:t>Computer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92869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cs-CZ" dirty="0" smtClean="0"/>
              <a:t>Co </a:t>
            </a:r>
            <a:r>
              <a:rPr lang="cs-CZ" dirty="0" smtClean="0"/>
              <a:t>dalo základ </a:t>
            </a:r>
            <a:r>
              <a:rPr lang="cs-CZ" dirty="0" smtClean="0"/>
              <a:t>výroby velkého množství </a:t>
            </a:r>
            <a:r>
              <a:rPr lang="cs-CZ" dirty="0" smtClean="0"/>
              <a:t>IBM PC kompatibilních </a:t>
            </a:r>
            <a:r>
              <a:rPr lang="cs-CZ" dirty="0" smtClean="0"/>
              <a:t>počítačů?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358082" y="5786454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500306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28662" y="3286124"/>
            <a:ext cx="4291410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28662" y="3786190"/>
            <a:ext cx="4291410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28662" y="4293096"/>
            <a:ext cx="4291410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4291410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4363988" cy="2154540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300" dirty="0" smtClean="0">
                <a:latin typeface="Calibri" pitchFamily="34" charset="0"/>
              </a:rPr>
              <a:t>levné díly</a:t>
            </a:r>
            <a:endParaRPr kumimoji="0" lang="cs-CZ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300" dirty="0" smtClean="0">
                <a:latin typeface="Calibri" pitchFamily="34" charset="0"/>
              </a:rPr>
              <a:t>levná pracovní síla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300" dirty="0" smtClean="0">
                <a:latin typeface="Calibri" pitchFamily="34" charset="0"/>
              </a:rPr>
              <a:t>vytvoření různých verzí </a:t>
            </a:r>
            <a:r>
              <a:rPr lang="cs-CZ" sz="2300" dirty="0" err="1" smtClean="0">
                <a:latin typeface="Calibri" pitchFamily="34" charset="0"/>
              </a:rPr>
              <a:t>BIOSu</a:t>
            </a:r>
            <a:endParaRPr lang="cs-CZ" sz="2300" dirty="0" smtClean="0">
              <a:latin typeface="Calibri" pitchFamily="34" charset="0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300" dirty="0" smtClean="0">
                <a:latin typeface="Calibri" pitchFamily="34" charset="0"/>
              </a:rPr>
              <a:t>patent IBM na komponenty PC</a:t>
            </a:r>
          </a:p>
        </p:txBody>
      </p:sp>
      <p:sp>
        <p:nvSpPr>
          <p:cNvPr id="52" name="Zaoblený obdélník 51">
            <a:hlinkClick r:id="rId2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Zaoblený obdélník 52">
            <a:hlinkClick r:id="rId2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22">
            <a:hlinkClick r:id="rId3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Zaoblený obdélník 19">
            <a:hlinkClick r:id="rId2" action="ppaction://hlinksldjump"/>
          </p:cNvPr>
          <p:cNvSpPr/>
          <p:nvPr/>
        </p:nvSpPr>
        <p:spPr>
          <a:xfrm>
            <a:off x="500034" y="4365104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Picture 2" descr="C:\Elza\1CIZÍ\Historie počítačů\IBM_AT_System_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780928"/>
            <a:ext cx="1872208" cy="196849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GUI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71472" y="1571612"/>
            <a:ext cx="8001056" cy="92869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cs-CZ" dirty="0" smtClean="0"/>
              <a:t>Počítače které firmy první využívaly grafické rozhraní?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358082" y="5786454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500306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28662" y="328612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28662" y="3786190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28662" y="435769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3286148" cy="2082532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Apple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err="1" smtClean="0">
                <a:latin typeface="Calibri" pitchFamily="34" charset="0"/>
              </a:rPr>
              <a:t>Altair</a:t>
            </a:r>
            <a:endParaRPr lang="cs-CZ" sz="2400" dirty="0" smtClean="0">
              <a:latin typeface="Calibri" pitchFamily="34" charset="0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IBM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Microsoft</a:t>
            </a:r>
          </a:p>
        </p:txBody>
      </p:sp>
      <p:sp>
        <p:nvSpPr>
          <p:cNvPr id="52" name="Zaoblený obdélník 51">
            <a:hlinkClick r:id="rId2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Zaoblený obdélník 52">
            <a:hlinkClick r:id="rId3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20">
            <a:hlinkClick r:id="rId3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Zaoblený obdélník 19">
            <a:hlinkClick r:id="rId3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Picture 2" descr="C:\Elza\1CIZÍ\Historie počítačů\macintosh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780928"/>
            <a:ext cx="3026227" cy="2016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Microsoft Windows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71472" y="1571612"/>
            <a:ext cx="8001056" cy="92869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cs-CZ" dirty="0" smtClean="0"/>
              <a:t>Od kterého systému mají Windows </a:t>
            </a:r>
            <a:r>
              <a:rPr lang="cs-CZ" dirty="0" err="1" smtClean="0"/>
              <a:t>UNIXové</a:t>
            </a:r>
            <a:r>
              <a:rPr lang="cs-CZ" dirty="0" smtClean="0"/>
              <a:t> jádro?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358082" y="5786454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500306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28662" y="328612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28662" y="3786190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28662" y="435769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3286148" cy="215454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Windows XP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Windows 3.11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Windows 95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Windows 2000</a:t>
            </a:r>
          </a:p>
        </p:txBody>
      </p:sp>
      <p:sp>
        <p:nvSpPr>
          <p:cNvPr id="52" name="Zaoblený obdélník 51">
            <a:hlinkClick r:id="rId2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20">
            <a:hlinkClick r:id="rId2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Zaoblený obdélník 19">
            <a:hlinkClick r:id="rId3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22">
            <a:hlinkClick r:id="rId2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194" name="Picture 2" descr="C:\Elza\1CIZÍ\Historie počítačů\window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780928"/>
            <a:ext cx="2774021" cy="245516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bdélník 50"/>
          <p:cNvSpPr/>
          <p:nvPr/>
        </p:nvSpPr>
        <p:spPr>
          <a:xfrm>
            <a:off x="928662" y="5357826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0" name="Obdélník 49"/>
          <p:cNvSpPr/>
          <p:nvPr/>
        </p:nvSpPr>
        <p:spPr>
          <a:xfrm>
            <a:off x="928662" y="4857760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Současné počítače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71472" y="1571612"/>
            <a:ext cx="8001056" cy="9286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/>
              <a:t>Na servery a mainframe se dělí: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358082" y="5786454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500306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28662" y="328612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28662" y="3786190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28662" y="435769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3286148" cy="3286148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noProof="0" dirty="0" smtClean="0">
                <a:latin typeface="Calibri" pitchFamily="34" charset="0"/>
              </a:rPr>
              <a:t>sálové počítače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superpočítače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PDA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osobní počítače</a:t>
            </a:r>
          </a:p>
          <a:p>
            <a:pPr marL="13716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notebooky</a:t>
            </a:r>
          </a:p>
          <a:p>
            <a:pPr marL="13716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err="1" smtClean="0">
                <a:latin typeface="Calibri" pitchFamily="34" charset="0"/>
              </a:rPr>
              <a:t>netbooky</a:t>
            </a:r>
            <a:endParaRPr lang="cs-CZ" sz="2400" dirty="0" smtClean="0">
              <a:latin typeface="Calibri" pitchFamily="34" charset="0"/>
            </a:endParaRPr>
          </a:p>
        </p:txBody>
      </p:sp>
      <p:sp>
        <p:nvSpPr>
          <p:cNvPr id="49" name="Zaoblený obdélník 48">
            <a:hlinkClick r:id="rId2" action="ppaction://hlinksldjump"/>
          </p:cNvPr>
          <p:cNvSpPr/>
          <p:nvPr/>
        </p:nvSpPr>
        <p:spPr>
          <a:xfrm>
            <a:off x="500034" y="5429264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20">
            <a:hlinkClick r:id="rId3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Zaoblený obdélník 19">
            <a:hlinkClick r:id="rId2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21">
            <a:hlinkClick r:id="rId2" action="ppaction://hlinksldjump"/>
          </p:cNvPr>
          <p:cNvSpPr/>
          <p:nvPr/>
        </p:nvSpPr>
        <p:spPr>
          <a:xfrm>
            <a:off x="500034" y="492919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22">
            <a:hlinkClick r:id="rId2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Zaoblený obdélník 18">
            <a:hlinkClick r:id="rId2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4348" y="1700808"/>
            <a:ext cx="8077200" cy="1139588"/>
          </a:xfrm>
        </p:spPr>
        <p:txBody>
          <a:bodyPr/>
          <a:lstStyle/>
          <a:p>
            <a:r>
              <a:rPr lang="cs-CZ" dirty="0" smtClean="0"/>
              <a:t>Licenční ujednání</a:t>
            </a:r>
            <a:endParaRPr lang="cs-CZ" dirty="0"/>
          </a:p>
        </p:txBody>
      </p:sp>
      <p:pic>
        <p:nvPicPr>
          <p:cNvPr id="5" name="Obrázek 4" descr="loga všechna s bílým okraj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266944"/>
            <a:ext cx="9144000" cy="159105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785786" y="2852936"/>
            <a:ext cx="67151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AutoNum type="arabicPeriod"/>
            </a:pPr>
            <a:r>
              <a:rPr lang="cs-CZ" b="1" dirty="0" smtClean="0">
                <a:solidFill>
                  <a:srgbClr val="FFC800"/>
                </a:solidFill>
                <a:latin typeface="Calibri" pitchFamily="34" charset="0"/>
              </a:rPr>
              <a:t>Výukový modul </a:t>
            </a:r>
            <a:r>
              <a:rPr lang="cs-CZ" b="1" dirty="0" smtClean="0">
                <a:solidFill>
                  <a:srgbClr val="FFFF00"/>
                </a:solidFill>
                <a:latin typeface="Calibri" pitchFamily="34" charset="0"/>
              </a:rPr>
              <a:t>můžete zdarma používat </a:t>
            </a:r>
            <a:r>
              <a:rPr lang="cs-CZ" b="1" dirty="0" smtClean="0">
                <a:solidFill>
                  <a:srgbClr val="FFC800"/>
                </a:solidFill>
                <a:latin typeface="Calibri" pitchFamily="34" charset="0"/>
              </a:rPr>
              <a:t>ve své výuce.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cs-CZ" b="1" dirty="0" smtClean="0">
                <a:solidFill>
                  <a:srgbClr val="FFC800"/>
                </a:solidFill>
                <a:latin typeface="Calibri" pitchFamily="34" charset="0"/>
              </a:rPr>
              <a:t>Nesmíte ho šířit (někomu posílat), předávejte pouze odkaz na jeho stažení z webu </a:t>
            </a:r>
            <a:r>
              <a:rPr lang="cs-CZ" b="1" dirty="0" smtClean="0">
                <a:solidFill>
                  <a:srgbClr val="FFC800"/>
                </a:solidFill>
                <a:latin typeface="Calibri" pitchFamily="34" charset="0"/>
                <a:hlinkClick r:id="rId3"/>
              </a:rPr>
              <a:t>www.</a:t>
            </a:r>
            <a:r>
              <a:rPr lang="cs-CZ" b="1" dirty="0" err="1" smtClean="0">
                <a:solidFill>
                  <a:srgbClr val="FFC800"/>
                </a:solidFill>
                <a:latin typeface="Calibri" pitchFamily="34" charset="0"/>
                <a:hlinkClick r:id="rId3"/>
              </a:rPr>
              <a:t>eduit.cz</a:t>
            </a:r>
            <a:r>
              <a:rPr lang="cs-CZ" b="1" dirty="0" smtClean="0">
                <a:solidFill>
                  <a:srgbClr val="FFC800"/>
                </a:solidFill>
                <a:latin typeface="Calibri" pitchFamily="34" charset="0"/>
              </a:rPr>
              <a:t>  (je tam vždy aktuální verze).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cs-CZ" b="1" dirty="0" smtClean="0">
                <a:solidFill>
                  <a:srgbClr val="FFC800"/>
                </a:solidFill>
                <a:latin typeface="Calibri" pitchFamily="34" charset="0"/>
              </a:rPr>
              <a:t>Můžete si ho upravit pro potřeby vlastní výuky, upravený modul však nesmíte dále šířit (viz bod 2).</a:t>
            </a:r>
          </a:p>
          <a:p>
            <a:endParaRPr lang="cs-CZ" dirty="0">
              <a:latin typeface="Calibri" pitchFamily="34" charset="0"/>
            </a:endParaRPr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642910" y="548680"/>
            <a:ext cx="8077200" cy="992646"/>
          </a:xfrm>
          <a:prstGeom prst="rect">
            <a:avLst/>
          </a:prstGeom>
        </p:spPr>
        <p:txBody>
          <a:bodyPr vert="horz" lIns="118872" tIns="0" rIns="45720" bIns="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Pavel Roubal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© 2010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Současné počítače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71472" y="1571612"/>
            <a:ext cx="8001056" cy="9286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/>
              <a:t>K serverům se připojují: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lastslide" highlightClick="1"/>
          </p:cNvPr>
          <p:cNvSpPr/>
          <p:nvPr/>
        </p:nvSpPr>
        <p:spPr>
          <a:xfrm>
            <a:off x="7358082" y="5786454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500306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28662" y="3286124"/>
            <a:ext cx="364333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28662" y="3786190"/>
            <a:ext cx="364333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71600" y="4293096"/>
            <a:ext cx="3600400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364333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3643908" cy="215454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terminály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plnohodnotné počítače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notebooky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PDA</a:t>
            </a:r>
          </a:p>
        </p:txBody>
      </p:sp>
      <p:sp>
        <p:nvSpPr>
          <p:cNvPr id="21" name="Zaoblený obdélník 20">
            <a:hlinkClick r:id="rId2" action="ppaction://hlinksldjump"/>
          </p:cNvPr>
          <p:cNvSpPr/>
          <p:nvPr/>
        </p:nvSpPr>
        <p:spPr>
          <a:xfrm>
            <a:off x="500034" y="4365104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22">
            <a:hlinkClick r:id="rId2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Zaoblený obdélník 18">
            <a:hlinkClick r:id="rId3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23">
            <a:hlinkClick r:id="rId2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218" name="Picture 2" descr="C:\Elza\1CIZÍ\Historie počítačů\HP_ProLiant_ML370_G4_ser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5" y="2780929"/>
            <a:ext cx="1922134" cy="201622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hlinkClick r:id="" action="ppaction://hlinkshowjump?jump=lastslideviewed"/>
          </p:cNvPr>
          <p:cNvSpPr txBox="1">
            <a:spLocks/>
          </p:cNvSpPr>
          <p:nvPr/>
        </p:nvSpPr>
        <p:spPr>
          <a:xfrm>
            <a:off x="1857356" y="1928802"/>
            <a:ext cx="5499340" cy="1357322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88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Calibri" pitchFamily="34" charset="0"/>
              </a:rPr>
              <a:t>SPRÁVNĚ</a:t>
            </a:r>
            <a:endParaRPr kumimoji="0" lang="cs-CZ" sz="8800" b="1" i="0" u="none" strike="noStrike" kern="1200" cap="none" spc="50" normalizeH="0" baseline="0" noProof="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LnTx/>
              <a:uFillTx/>
              <a:latin typeface="Calibri" pitchFamily="34" charset="0"/>
            </a:endParaRPr>
          </a:p>
        </p:txBody>
      </p:sp>
      <p:sp>
        <p:nvSpPr>
          <p:cNvPr id="5" name="Action Button: Return 4">
            <a:hlinkClick r:id="" action="ppaction://hlinkshowjump?jump=lastslideviewed" highlightClick="1"/>
          </p:cNvPr>
          <p:cNvSpPr/>
          <p:nvPr/>
        </p:nvSpPr>
        <p:spPr>
          <a:xfrm>
            <a:off x="3643306" y="5572140"/>
            <a:ext cx="2143140" cy="928694"/>
          </a:xfrm>
          <a:prstGeom prst="actionButtonRetur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hlinkClick r:id="" action="ppaction://hlinkshowjump?jump=lastslideviewed"/>
          </p:cNvPr>
          <p:cNvSpPr txBox="1">
            <a:spLocks/>
          </p:cNvSpPr>
          <p:nvPr/>
        </p:nvSpPr>
        <p:spPr>
          <a:xfrm>
            <a:off x="1857356" y="2000240"/>
            <a:ext cx="5499340" cy="1357322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8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libri" pitchFamily="34" charset="0"/>
              </a:rPr>
              <a:t>ŠPATNĚ</a:t>
            </a:r>
            <a:endParaRPr kumimoji="0" lang="cs-CZ" sz="8800" b="1" i="0" u="none" strike="noStrike" kern="1200" cap="none" spc="50" normalizeH="0" baseline="0" noProof="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LnTx/>
              <a:uFillTx/>
              <a:latin typeface="Calibri" pitchFamily="34" charset="0"/>
            </a:endParaRPr>
          </a:p>
        </p:txBody>
      </p:sp>
      <p:sp>
        <p:nvSpPr>
          <p:cNvPr id="5" name="Action Button: Return 4">
            <a:hlinkClick r:id="" action="ppaction://hlinkshowjump?jump=lastslideviewed" highlightClick="1"/>
          </p:cNvPr>
          <p:cNvSpPr/>
          <p:nvPr/>
        </p:nvSpPr>
        <p:spPr>
          <a:xfrm>
            <a:off x="3643306" y="5572140"/>
            <a:ext cx="2143140" cy="928694"/>
          </a:xfrm>
          <a:prstGeom prst="actionButtonRetur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Konec testu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Poznámky k testu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 uvedených otázek je vždy jedna odpověď správná.</a:t>
            </a:r>
          </a:p>
          <a:p>
            <a:endParaRPr lang="cs-CZ" dirty="0" smtClean="0"/>
          </a:p>
          <a:p>
            <a:r>
              <a:rPr lang="cs-CZ" dirty="0" smtClean="0"/>
              <a:t>Doberte se vždy správné odpovědi.</a:t>
            </a:r>
          </a:p>
          <a:p>
            <a:r>
              <a:rPr lang="cs-CZ" dirty="0" smtClean="0"/>
              <a:t>Snažte se </a:t>
            </a:r>
            <a:r>
              <a:rPr lang="cs-CZ" b="1" dirty="0" smtClean="0"/>
              <a:t>myslet</a:t>
            </a:r>
            <a:r>
              <a:rPr lang="cs-CZ" dirty="0" smtClean="0"/>
              <a:t>, ne hádat.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214282" y="6072206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élník 27"/>
          <p:cNvSpPr/>
          <p:nvPr/>
        </p:nvSpPr>
        <p:spPr>
          <a:xfrm>
            <a:off x="928662" y="328612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bdélník 28"/>
          <p:cNvSpPr/>
          <p:nvPr/>
        </p:nvSpPr>
        <p:spPr>
          <a:xfrm>
            <a:off x="928662" y="3786190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bdélník 29"/>
          <p:cNvSpPr/>
          <p:nvPr/>
        </p:nvSpPr>
        <p:spPr>
          <a:xfrm>
            <a:off x="928662" y="435769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Obdélník 26"/>
          <p:cNvSpPr/>
          <p:nvPr/>
        </p:nvSpPr>
        <p:spPr>
          <a:xfrm>
            <a:off x="928662" y="278605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Počátky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725115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Úplně první pomůcka používaná k počítání byly:</a:t>
            </a:r>
            <a:endParaRPr lang="cs-CZ" dirty="0"/>
          </a:p>
        </p:txBody>
      </p:sp>
      <p:sp>
        <p:nvSpPr>
          <p:cNvPr id="25" name="Zástupný symbol pro obsah 2"/>
          <p:cNvSpPr txBox="1">
            <a:spLocks/>
          </p:cNvSpPr>
          <p:nvPr/>
        </p:nvSpPr>
        <p:spPr>
          <a:xfrm>
            <a:off x="1000100" y="2714620"/>
            <a:ext cx="3286148" cy="3714776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Různé zápisy čísel</a:t>
            </a: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Prsty</a:t>
            </a: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Počítadla </a:t>
            </a:r>
            <a:r>
              <a:rPr kumimoji="0" lang="cs-CZ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Abacus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Kuličková počítadla</a:t>
            </a:r>
          </a:p>
        </p:txBody>
      </p:sp>
      <p:sp>
        <p:nvSpPr>
          <p:cNvPr id="33" name="Zaoblený obdélník 32">
            <a:hlinkClick r:id="rId2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Zaoblený obdélník 34">
            <a:hlinkClick r:id="rId2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Zaoblený obdélník 36">
            <a:hlinkClick r:id="rId3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143768" y="5643578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214282" y="2428868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aoblený obdélník 31">
            <a:hlinkClick r:id="rId3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Mechanická počítadla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725115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První mechanické počítací stroje uměly: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143768" y="5643578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Obdélník 25"/>
          <p:cNvSpPr/>
          <p:nvPr/>
        </p:nvSpPr>
        <p:spPr>
          <a:xfrm>
            <a:off x="214282" y="2428868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bdélník 17"/>
          <p:cNvSpPr/>
          <p:nvPr/>
        </p:nvSpPr>
        <p:spPr>
          <a:xfrm>
            <a:off x="928662" y="3286124"/>
            <a:ext cx="4219402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délník 18"/>
          <p:cNvSpPr/>
          <p:nvPr/>
        </p:nvSpPr>
        <p:spPr>
          <a:xfrm>
            <a:off x="928662" y="3786190"/>
            <a:ext cx="4219402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19"/>
          <p:cNvSpPr/>
          <p:nvPr/>
        </p:nvSpPr>
        <p:spPr>
          <a:xfrm>
            <a:off x="928662" y="4357694"/>
            <a:ext cx="4219402" cy="3674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20"/>
          <p:cNvSpPr/>
          <p:nvPr/>
        </p:nvSpPr>
        <p:spPr>
          <a:xfrm>
            <a:off x="928662" y="2786058"/>
            <a:ext cx="4219402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23">
            <a:hlinkClick r:id="rId2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Zaoblený obdélník 39">
            <a:hlinkClick r:id="rId3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Zaoblený obdélník 40">
            <a:hlinkClick r:id="rId3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Zaoblený obdélník 41">
            <a:hlinkClick r:id="rId3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ástupný symbol pro obsah 2"/>
          <p:cNvSpPr txBox="1">
            <a:spLocks/>
          </p:cNvSpPr>
          <p:nvPr/>
        </p:nvSpPr>
        <p:spPr>
          <a:xfrm>
            <a:off x="1000100" y="2714620"/>
            <a:ext cx="4291980" cy="2082532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Pouze sčítat</a:t>
            </a: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Pouze odčítat</a:t>
            </a: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Sčítat a odčítat</a:t>
            </a: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Sčítat, odčítat, násobit i dělit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Mechanická počítadla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725115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Mechanickou kalkulačku sestrojil v roce 1645: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143768" y="5643578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Obdélník 25"/>
          <p:cNvSpPr/>
          <p:nvPr/>
        </p:nvSpPr>
        <p:spPr>
          <a:xfrm>
            <a:off x="214282" y="2428868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bdélník 17"/>
          <p:cNvSpPr/>
          <p:nvPr/>
        </p:nvSpPr>
        <p:spPr>
          <a:xfrm>
            <a:off x="928662" y="328612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délník 18"/>
          <p:cNvSpPr/>
          <p:nvPr/>
        </p:nvSpPr>
        <p:spPr>
          <a:xfrm>
            <a:off x="928662" y="3786190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19"/>
          <p:cNvSpPr/>
          <p:nvPr/>
        </p:nvSpPr>
        <p:spPr>
          <a:xfrm>
            <a:off x="928662" y="435769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20"/>
          <p:cNvSpPr/>
          <p:nvPr/>
        </p:nvSpPr>
        <p:spPr>
          <a:xfrm>
            <a:off x="928662" y="278092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ástupný symbol pro obsah 2"/>
          <p:cNvSpPr txBox="1">
            <a:spLocks/>
          </p:cNvSpPr>
          <p:nvPr/>
        </p:nvSpPr>
        <p:spPr>
          <a:xfrm>
            <a:off x="1000100" y="2714620"/>
            <a:ext cx="3286148" cy="3714776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Blais</a:t>
            </a:r>
            <a:r>
              <a:rPr kumimoji="0" lang="cs-CZ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Pascal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err="1" smtClean="0">
                <a:latin typeface="Calibri" pitchFamily="34" charset="0"/>
              </a:rPr>
              <a:t>Wilhelm</a:t>
            </a:r>
            <a:r>
              <a:rPr lang="cs-CZ" sz="2400" dirty="0" smtClean="0">
                <a:latin typeface="Calibri" pitchFamily="34" charset="0"/>
              </a:rPr>
              <a:t> </a:t>
            </a:r>
            <a:r>
              <a:rPr lang="cs-CZ" sz="2400" dirty="0" err="1" smtClean="0">
                <a:latin typeface="Calibri" pitchFamily="34" charset="0"/>
              </a:rPr>
              <a:t>Schickard</a:t>
            </a:r>
            <a:endParaRPr lang="cs-CZ" sz="2400" dirty="0" smtClean="0">
              <a:latin typeface="Calibri" pitchFamily="34" charset="0"/>
            </a:endParaRP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von</a:t>
            </a: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cs-CZ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Leibniz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Thomas de </a:t>
            </a:r>
            <a:r>
              <a:rPr lang="cs-CZ" sz="2400" dirty="0" err="1" smtClean="0">
                <a:latin typeface="Calibri" pitchFamily="34" charset="0"/>
              </a:rPr>
              <a:t>Colar</a:t>
            </a:r>
            <a:endParaRPr lang="cs-CZ" sz="2400" dirty="0" smtClean="0">
              <a:latin typeface="Calibri" pitchFamily="34" charset="0"/>
            </a:endParaRPr>
          </a:p>
        </p:txBody>
      </p:sp>
      <p:sp>
        <p:nvSpPr>
          <p:cNvPr id="24" name="Zaoblený obdélník 23">
            <a:hlinkClick r:id="rId2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Zaoblený obdélník 39">
            <a:hlinkClick r:id="rId3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Zaoblený obdélník 40">
            <a:hlinkClick r:id="rId2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Zaoblený obdélník 41">
            <a:hlinkClick r:id="rId2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6" name="Picture 2" descr="D:\1AAA\C_PRESS\_Ucebnice_IVT\_Uc_VT_teorie\img_teorie\_historie_pocitacu\pasca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780928"/>
            <a:ext cx="3310693" cy="1728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élník 27"/>
          <p:cNvSpPr/>
          <p:nvPr/>
        </p:nvSpPr>
        <p:spPr>
          <a:xfrm>
            <a:off x="928662" y="3857628"/>
            <a:ext cx="542928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bdélník 28"/>
          <p:cNvSpPr/>
          <p:nvPr/>
        </p:nvSpPr>
        <p:spPr>
          <a:xfrm>
            <a:off x="928662" y="4357694"/>
            <a:ext cx="542928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bdélník 29"/>
          <p:cNvSpPr/>
          <p:nvPr/>
        </p:nvSpPr>
        <p:spPr>
          <a:xfrm>
            <a:off x="928662" y="4929198"/>
            <a:ext cx="542928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Obdélník 26"/>
          <p:cNvSpPr/>
          <p:nvPr/>
        </p:nvSpPr>
        <p:spPr>
          <a:xfrm>
            <a:off x="928662" y="3357562"/>
            <a:ext cx="542928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Mechanická počítadla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12144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/>
              <a:t>Která pomůcka, užívaná už od středověku, převáděla násobení na sčítání?</a:t>
            </a:r>
            <a:endParaRPr lang="cs-CZ" dirty="0"/>
          </a:p>
        </p:txBody>
      </p:sp>
      <p:sp>
        <p:nvSpPr>
          <p:cNvPr id="25" name="Zástupný symbol pro obsah 2"/>
          <p:cNvSpPr txBox="1">
            <a:spLocks/>
          </p:cNvSpPr>
          <p:nvPr/>
        </p:nvSpPr>
        <p:spPr>
          <a:xfrm>
            <a:off x="1000100" y="3286124"/>
            <a:ext cx="5286412" cy="2087092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Krokový kalkulátor</a:t>
            </a: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smtClean="0">
                <a:latin typeface="Calibri" pitchFamily="34" charset="0"/>
              </a:rPr>
              <a:t>Počítací hodiny</a:t>
            </a: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Logaritmické pravítko</a:t>
            </a:r>
          </a:p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lang="cs-CZ" sz="2400" dirty="0" err="1" smtClean="0">
                <a:latin typeface="Calibri" pitchFamily="34" charset="0"/>
              </a:rPr>
              <a:t>Arithmometr</a:t>
            </a:r>
            <a:endParaRPr lang="cs-CZ" sz="2400" dirty="0" smtClean="0">
              <a:latin typeface="Calibri" pitchFamily="34" charset="0"/>
            </a:endParaRPr>
          </a:p>
        </p:txBody>
      </p:sp>
      <p:sp>
        <p:nvSpPr>
          <p:cNvPr id="33" name="Zaoblený obdélník 32">
            <a:hlinkClick r:id="rId2" action="ppaction://hlinksldjump"/>
          </p:cNvPr>
          <p:cNvSpPr/>
          <p:nvPr/>
        </p:nvSpPr>
        <p:spPr>
          <a:xfrm>
            <a:off x="500034" y="3429000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Zaoblený obdélník 33">
            <a:hlinkClick r:id="rId2" action="ppaction://hlinksldjump"/>
          </p:cNvPr>
          <p:cNvSpPr/>
          <p:nvPr/>
        </p:nvSpPr>
        <p:spPr>
          <a:xfrm>
            <a:off x="500034" y="392906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Zaoblený obdélník 35">
            <a:hlinkClick r:id="rId2" action="ppaction://hlinksldjump"/>
          </p:cNvPr>
          <p:cNvSpPr/>
          <p:nvPr/>
        </p:nvSpPr>
        <p:spPr>
          <a:xfrm>
            <a:off x="500034" y="500063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143768" y="5643578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928934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Zaoblený obdélník 17">
            <a:hlinkClick r:id="rId3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Děrné štítky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725115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cs-CZ" dirty="0" smtClean="0"/>
              <a:t>Sčítací stroj Hermana </a:t>
            </a:r>
            <a:r>
              <a:rPr lang="cs-CZ" dirty="0" err="1" smtClean="0"/>
              <a:t>Holleritha</a:t>
            </a:r>
            <a:r>
              <a:rPr lang="cs-CZ" dirty="0" smtClean="0"/>
              <a:t> používal štítky pro záznam: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143768" y="5643578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428868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14127" y="3284984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14127" y="3786190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28662" y="4293096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3286148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Zaoblený obdélník 41">
            <a:hlinkClick r:id="rId2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Zaoblený obdélník 43">
            <a:hlinkClick r:id="rId3" action="ppaction://hlinksldjump"/>
          </p:cNvPr>
          <p:cNvSpPr/>
          <p:nvPr/>
        </p:nvSpPr>
        <p:spPr>
          <a:xfrm>
            <a:off x="500034" y="442913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5" name="Zaoblený obdélník 44">
            <a:hlinkClick r:id="rId2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3286148" cy="215454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tkalcovských vzorů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dat i programů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programů</a:t>
            </a: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dat</a:t>
            </a:r>
          </a:p>
          <a:p>
            <a:pPr marL="13716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endParaRPr lang="cs-CZ" sz="2400" dirty="0" smtClean="0">
              <a:latin typeface="Calibri" pitchFamily="34" charset="0"/>
            </a:endParaRPr>
          </a:p>
        </p:txBody>
      </p:sp>
      <p:sp>
        <p:nvSpPr>
          <p:cNvPr id="52" name="Zaoblený obdélník 51">
            <a:hlinkClick r:id="rId2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5613735" y="1600308"/>
            <a:ext cx="1877169" cy="42486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Reléové počítače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643050"/>
            <a:ext cx="8715436" cy="7251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/>
              <a:t>Za 2. sv. v. vyvíjel ve Velké Británii počítače:</a:t>
            </a:r>
            <a:endParaRPr lang="cs-CZ" dirty="0"/>
          </a:p>
        </p:txBody>
      </p:sp>
      <p:sp>
        <p:nvSpPr>
          <p:cNvPr id="38" name="Tlačítko akce: Dopředu nebo Další 37">
            <a:hlinkClick r:id="" action="ppaction://hlinkshowjump?jump=nextslide" highlightClick="1"/>
          </p:cNvPr>
          <p:cNvSpPr/>
          <p:nvPr/>
        </p:nvSpPr>
        <p:spPr>
          <a:xfrm>
            <a:off x="7143768" y="5643578"/>
            <a:ext cx="1500198" cy="857256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214282" y="2428868"/>
            <a:ext cx="8643998" cy="7143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928662" y="3286124"/>
            <a:ext cx="3499322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bdélník 38"/>
          <p:cNvSpPr/>
          <p:nvPr/>
        </p:nvSpPr>
        <p:spPr>
          <a:xfrm>
            <a:off x="928662" y="3786190"/>
            <a:ext cx="3499322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928662" y="4293096"/>
            <a:ext cx="3499322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bdélník 40"/>
          <p:cNvSpPr/>
          <p:nvPr/>
        </p:nvSpPr>
        <p:spPr>
          <a:xfrm>
            <a:off x="928662" y="2786058"/>
            <a:ext cx="3499322" cy="4286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Zaoblený obdélník 43">
            <a:hlinkClick r:id="rId2" action="ppaction://hlinksldjump"/>
          </p:cNvPr>
          <p:cNvSpPr/>
          <p:nvPr/>
        </p:nvSpPr>
        <p:spPr>
          <a:xfrm>
            <a:off x="500034" y="4365104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5" name="Zaoblený obdélník 44">
            <a:hlinkClick r:id="rId3" action="ppaction://hlinksldjump"/>
          </p:cNvPr>
          <p:cNvSpPr/>
          <p:nvPr/>
        </p:nvSpPr>
        <p:spPr>
          <a:xfrm>
            <a:off x="500034" y="3357562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Zástupný symbol pro obsah 2"/>
          <p:cNvSpPr txBox="1">
            <a:spLocks/>
          </p:cNvSpPr>
          <p:nvPr/>
        </p:nvSpPr>
        <p:spPr>
          <a:xfrm>
            <a:off x="1000100" y="2714620"/>
            <a:ext cx="3427884" cy="251458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137160" marR="0" lvl="0" indent="-457200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lphaLcParenR"/>
              <a:tabLst/>
              <a:defRPr/>
            </a:pPr>
            <a:r>
              <a:rPr kumimoji="0" lang="cs-CZ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Howard</a:t>
            </a: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cs-CZ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Aiken</a:t>
            </a: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smtClean="0">
                <a:latin typeface="Calibri" pitchFamily="34" charset="0"/>
              </a:rPr>
              <a:t>Alan </a:t>
            </a:r>
            <a:r>
              <a:rPr lang="cs-CZ" sz="2400" dirty="0" err="1" smtClean="0">
                <a:latin typeface="Calibri" pitchFamily="34" charset="0"/>
              </a:rPr>
              <a:t>Turning</a:t>
            </a:r>
            <a:endParaRPr lang="cs-CZ" sz="2400" dirty="0" smtClean="0">
              <a:latin typeface="Calibri" pitchFamily="34" charset="0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err="1" smtClean="0">
                <a:latin typeface="Calibri" pitchFamily="34" charset="0"/>
              </a:rPr>
              <a:t>Konrad</a:t>
            </a:r>
            <a:r>
              <a:rPr lang="cs-CZ" sz="2400" dirty="0" smtClean="0">
                <a:latin typeface="Calibri" pitchFamily="34" charset="0"/>
              </a:rPr>
              <a:t> </a:t>
            </a:r>
            <a:r>
              <a:rPr lang="cs-CZ" sz="2400" dirty="0" err="1" smtClean="0">
                <a:latin typeface="Calibri" pitchFamily="34" charset="0"/>
              </a:rPr>
              <a:t>Zuse</a:t>
            </a:r>
            <a:endParaRPr lang="cs-CZ" sz="2400" dirty="0" smtClean="0">
              <a:latin typeface="Calibri" pitchFamily="34" charset="0"/>
            </a:endParaRPr>
          </a:p>
          <a:p>
            <a:pPr marL="137160" lvl="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r>
              <a:rPr lang="cs-CZ" sz="2400" dirty="0" err="1" smtClean="0">
                <a:latin typeface="Calibri" pitchFamily="34" charset="0"/>
              </a:rPr>
              <a:t>Joseph</a:t>
            </a:r>
            <a:r>
              <a:rPr lang="cs-CZ" sz="2400" dirty="0" smtClean="0">
                <a:latin typeface="Calibri" pitchFamily="34" charset="0"/>
              </a:rPr>
              <a:t> Marie </a:t>
            </a:r>
            <a:r>
              <a:rPr lang="cs-CZ" sz="2400" dirty="0" err="1" smtClean="0">
                <a:latin typeface="Calibri" pitchFamily="34" charset="0"/>
              </a:rPr>
              <a:t>Jacquard</a:t>
            </a:r>
            <a:endParaRPr lang="cs-CZ" sz="2400" dirty="0" smtClean="0">
              <a:latin typeface="Calibri" pitchFamily="34" charset="0"/>
            </a:endParaRPr>
          </a:p>
          <a:p>
            <a:pPr marL="137160" indent="-457200">
              <a:spcBef>
                <a:spcPts val="1200"/>
              </a:spcBef>
              <a:buClr>
                <a:schemeClr val="accent1"/>
              </a:buClr>
              <a:buSzPct val="80000"/>
              <a:buFont typeface="+mj-lt"/>
              <a:buAutoNum type="alphaLcParenR"/>
              <a:defRPr/>
            </a:pPr>
            <a:endParaRPr lang="cs-CZ" sz="2400" dirty="0" smtClean="0">
              <a:latin typeface="Calibri" pitchFamily="34" charset="0"/>
            </a:endParaRPr>
          </a:p>
        </p:txBody>
      </p:sp>
      <p:sp>
        <p:nvSpPr>
          <p:cNvPr id="52" name="Zaoblený obdélník 51">
            <a:hlinkClick r:id="rId2" action="ppaction://hlinksldjump"/>
          </p:cNvPr>
          <p:cNvSpPr/>
          <p:nvPr/>
        </p:nvSpPr>
        <p:spPr>
          <a:xfrm>
            <a:off x="500034" y="2857496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Zaoblený obdélník 52">
            <a:hlinkClick r:id="rId2" action="ppaction://hlinksldjump"/>
          </p:cNvPr>
          <p:cNvSpPr/>
          <p:nvPr/>
        </p:nvSpPr>
        <p:spPr>
          <a:xfrm>
            <a:off x="500034" y="3857628"/>
            <a:ext cx="285752" cy="2857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921</TotalTime>
  <Words>420</Words>
  <Application>Microsoft Office PowerPoint</Application>
  <PresentationFormat>Předvádění na obrazovce (4:3)</PresentationFormat>
  <Paragraphs>126</Paragraphs>
  <Slides>23</Slides>
  <Notes>0</Notes>
  <HiddenSlides>2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Modul</vt:lpstr>
      <vt:lpstr>Historie výpočetní techniky Test na procvičení</vt:lpstr>
      <vt:lpstr>Licenční ujednání</vt:lpstr>
      <vt:lpstr>Poznámky k testu</vt:lpstr>
      <vt:lpstr>Počátky</vt:lpstr>
      <vt:lpstr>Mechanická počítadla</vt:lpstr>
      <vt:lpstr>Mechanická počítadla</vt:lpstr>
      <vt:lpstr>Mechanická počítadla</vt:lpstr>
      <vt:lpstr>Děrné štítky</vt:lpstr>
      <vt:lpstr>Reléové počítače</vt:lpstr>
      <vt:lpstr>Elektronkové počítače</vt:lpstr>
      <vt:lpstr>Elektronkové počítače</vt:lpstr>
      <vt:lpstr>Altair 8 800</vt:lpstr>
      <vt:lpstr>Apple</vt:lpstr>
      <vt:lpstr>Apple</vt:lpstr>
      <vt:lpstr>Microsoft</vt:lpstr>
      <vt:lpstr>Personal Computer</vt:lpstr>
      <vt:lpstr>GUI</vt:lpstr>
      <vt:lpstr>Microsoft Windows</vt:lpstr>
      <vt:lpstr>Současné počítače</vt:lpstr>
      <vt:lpstr>Současné počítače</vt:lpstr>
      <vt:lpstr>Snímek 21</vt:lpstr>
      <vt:lpstr>Snímek 22</vt:lpstr>
      <vt:lpstr>Konec testu</vt:lpstr>
    </vt:vector>
  </TitlesOfParts>
  <Company>Gymnázium Pacov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Základní počítačové díly</dc:title>
  <dc:creator>Mu</dc:creator>
  <cp:lastModifiedBy>Pavel Roubal</cp:lastModifiedBy>
  <cp:revision>354</cp:revision>
  <dcterms:created xsi:type="dcterms:W3CDTF">2008-10-13T12:28:51Z</dcterms:created>
  <dcterms:modified xsi:type="dcterms:W3CDTF">2010-10-24T19:40:09Z</dcterms:modified>
</cp:coreProperties>
</file>